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115"/>
  </p:notesMasterIdLst>
  <p:sldIdLst>
    <p:sldId id="301" r:id="rId2"/>
    <p:sldId id="304" r:id="rId3"/>
    <p:sldId id="323" r:id="rId4"/>
    <p:sldId id="305" r:id="rId5"/>
    <p:sldId id="306" r:id="rId6"/>
    <p:sldId id="492" r:id="rId7"/>
    <p:sldId id="307" r:id="rId8"/>
    <p:sldId id="474" r:id="rId9"/>
    <p:sldId id="308" r:id="rId10"/>
    <p:sldId id="459" r:id="rId11"/>
    <p:sldId id="491" r:id="rId12"/>
    <p:sldId id="461" r:id="rId13"/>
    <p:sldId id="462" r:id="rId14"/>
    <p:sldId id="463" r:id="rId15"/>
    <p:sldId id="464" r:id="rId16"/>
    <p:sldId id="494" r:id="rId17"/>
    <p:sldId id="465" r:id="rId18"/>
    <p:sldId id="466" r:id="rId19"/>
    <p:sldId id="469" r:id="rId20"/>
    <p:sldId id="470" r:id="rId21"/>
    <p:sldId id="467" r:id="rId22"/>
    <p:sldId id="442" r:id="rId23"/>
    <p:sldId id="443" r:id="rId24"/>
    <p:sldId id="444" r:id="rId25"/>
    <p:sldId id="475" r:id="rId26"/>
    <p:sldId id="454" r:id="rId27"/>
    <p:sldId id="422" r:id="rId28"/>
    <p:sldId id="423" r:id="rId29"/>
    <p:sldId id="424" r:id="rId30"/>
    <p:sldId id="478" r:id="rId31"/>
    <p:sldId id="483" r:id="rId32"/>
    <p:sldId id="367" r:id="rId33"/>
    <p:sldId id="371" r:id="rId34"/>
    <p:sldId id="311" r:id="rId35"/>
    <p:sldId id="418" r:id="rId36"/>
    <p:sldId id="378" r:id="rId37"/>
    <p:sldId id="379" r:id="rId38"/>
    <p:sldId id="380" r:id="rId39"/>
    <p:sldId id="381" r:id="rId40"/>
    <p:sldId id="382" r:id="rId41"/>
    <p:sldId id="383" r:id="rId42"/>
    <p:sldId id="384" r:id="rId43"/>
    <p:sldId id="385" r:id="rId44"/>
    <p:sldId id="386" r:id="rId45"/>
    <p:sldId id="387" r:id="rId46"/>
    <p:sldId id="388" r:id="rId47"/>
    <p:sldId id="455" r:id="rId48"/>
    <p:sldId id="419" r:id="rId49"/>
    <p:sldId id="420" r:id="rId50"/>
    <p:sldId id="421" r:id="rId51"/>
    <p:sldId id="476" r:id="rId52"/>
    <p:sldId id="456" r:id="rId53"/>
    <p:sldId id="479" r:id="rId54"/>
    <p:sldId id="481" r:id="rId55"/>
    <p:sldId id="480" r:id="rId56"/>
    <p:sldId id="482" r:id="rId57"/>
    <p:sldId id="372" r:id="rId58"/>
    <p:sldId id="373" r:id="rId59"/>
    <p:sldId id="374" r:id="rId60"/>
    <p:sldId id="375" r:id="rId61"/>
    <p:sldId id="376" r:id="rId62"/>
    <p:sldId id="377" r:id="rId63"/>
    <p:sldId id="431" r:id="rId64"/>
    <p:sldId id="432" r:id="rId65"/>
    <p:sldId id="433" r:id="rId66"/>
    <p:sldId id="434" r:id="rId67"/>
    <p:sldId id="435" r:id="rId68"/>
    <p:sldId id="436" r:id="rId69"/>
    <p:sldId id="437" r:id="rId70"/>
    <p:sldId id="438" r:id="rId71"/>
    <p:sldId id="439" r:id="rId72"/>
    <p:sldId id="440" r:id="rId73"/>
    <p:sldId id="441" r:id="rId74"/>
    <p:sldId id="457" r:id="rId75"/>
    <p:sldId id="445" r:id="rId76"/>
    <p:sldId id="446" r:id="rId77"/>
    <p:sldId id="309" r:id="rId78"/>
    <p:sldId id="447" r:id="rId79"/>
    <p:sldId id="477" r:id="rId80"/>
    <p:sldId id="448" r:id="rId81"/>
    <p:sldId id="449" r:id="rId82"/>
    <p:sldId id="450" r:id="rId83"/>
    <p:sldId id="451" r:id="rId84"/>
    <p:sldId id="452" r:id="rId85"/>
    <p:sldId id="453" r:id="rId86"/>
    <p:sldId id="417" r:id="rId87"/>
    <p:sldId id="493" r:id="rId88"/>
    <p:sldId id="310" r:id="rId89"/>
    <p:sldId id="399" r:id="rId90"/>
    <p:sldId id="458" r:id="rId91"/>
    <p:sldId id="400" r:id="rId92"/>
    <p:sldId id="401" r:id="rId93"/>
    <p:sldId id="486" r:id="rId94"/>
    <p:sldId id="487" r:id="rId95"/>
    <p:sldId id="488" r:id="rId96"/>
    <p:sldId id="489" r:id="rId97"/>
    <p:sldId id="490" r:id="rId98"/>
    <p:sldId id="485" r:id="rId99"/>
    <p:sldId id="402" r:id="rId100"/>
    <p:sldId id="403" r:id="rId101"/>
    <p:sldId id="404" r:id="rId102"/>
    <p:sldId id="405" r:id="rId103"/>
    <p:sldId id="406" r:id="rId104"/>
    <p:sldId id="407" r:id="rId105"/>
    <p:sldId id="408" r:id="rId106"/>
    <p:sldId id="409" r:id="rId107"/>
    <p:sldId id="410" r:id="rId108"/>
    <p:sldId id="411" r:id="rId109"/>
    <p:sldId id="484" r:id="rId110"/>
    <p:sldId id="460" r:id="rId111"/>
    <p:sldId id="471" r:id="rId112"/>
    <p:sldId id="473" r:id="rId113"/>
    <p:sldId id="472" r:id="rId1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ack Silverman" initials="JS" lastIdx="1" clrIdx="0">
    <p:extLst>
      <p:ext uri="{19B8F6BF-5375-455C-9EA6-DF929625EA0E}">
        <p15:presenceInfo xmlns:p15="http://schemas.microsoft.com/office/powerpoint/2012/main" userId="0e1b7c57a4ee0195"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721" autoAdjust="0"/>
    <p:restoredTop sz="94291" autoAdjust="0"/>
  </p:normalViewPr>
  <p:slideViewPr>
    <p:cSldViewPr snapToGrid="0">
      <p:cViewPr varScale="1">
        <p:scale>
          <a:sx n="68" d="100"/>
          <a:sy n="68" d="100"/>
        </p:scale>
        <p:origin x="162" y="72"/>
      </p:cViewPr>
      <p:guideLst/>
    </p:cSldViewPr>
  </p:slideViewPr>
  <p:notesTextViewPr>
    <p:cViewPr>
      <p:scale>
        <a:sx n="125" d="100"/>
        <a:sy n="125"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presProps" Target="presProps.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110" Type="http://schemas.openxmlformats.org/officeDocument/2006/relationships/slide" Target="slides/slide109.xml"/><Relationship Id="rId115"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commentAuthors" Target="commentAuthor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6E037E1-7DD7-4442-90F5-EFC5B14C7A3F}" type="datetimeFigureOut">
              <a:rPr lang="en-US" smtClean="0"/>
              <a:t>8/17/2018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C1FB0F6-3E2E-43E7-86F7-EE928AF881A6}" type="slidenum">
              <a:rPr lang="en-US" smtClean="0"/>
              <a:t>‹#›</a:t>
            </a:fld>
            <a:endParaRPr lang="en-US"/>
          </a:p>
        </p:txBody>
      </p:sp>
    </p:spTree>
    <p:extLst>
      <p:ext uri="{BB962C8B-B14F-4D97-AF65-F5344CB8AC3E}">
        <p14:creationId xmlns:p14="http://schemas.microsoft.com/office/powerpoint/2010/main" val="34641948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Logos all around, say Amazon Web Services provides many tools to deal with your data</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372054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Logos all around, say Amazon Web Services provides many tools to deal with your data</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012477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.Create private </a:t>
            </a:r>
            <a:r>
              <a:rPr lang="en-US" dirty="0" err="1"/>
              <a:t>ip</a:t>
            </a:r>
            <a:r>
              <a:rPr lang="en-US" dirty="0"/>
              <a:t> address for AWS Glue to access S3 data without exposing to the public</a:t>
            </a:r>
          </a:p>
        </p:txBody>
      </p:sp>
      <p:sp>
        <p:nvSpPr>
          <p:cNvPr id="4" name="Slide Number Placeholder 3"/>
          <p:cNvSpPr>
            <a:spLocks noGrp="1"/>
          </p:cNvSpPr>
          <p:nvPr>
            <p:ph type="sldNum" sz="quarter" idx="10"/>
          </p:nvPr>
        </p:nvSpPr>
        <p:spPr/>
        <p:txBody>
          <a:bodyPr/>
          <a:lstStyle/>
          <a:p>
            <a:fld id="{DC1FB0F6-3E2E-43E7-86F7-EE928AF881A6}" type="slidenum">
              <a:rPr lang="en-US" smtClean="0"/>
              <a:t>53</a:t>
            </a:fld>
            <a:endParaRPr lang="en-US"/>
          </a:p>
        </p:txBody>
      </p:sp>
    </p:spTree>
    <p:extLst>
      <p:ext uri="{BB962C8B-B14F-4D97-AF65-F5344CB8AC3E}">
        <p14:creationId xmlns:p14="http://schemas.microsoft.com/office/powerpoint/2010/main" val="21802527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To begin, we need to setup a connection to Redshift with Glue.</a:t>
            </a:r>
            <a:r>
              <a:rPr lang="en-US" dirty="0"/>
              <a:t> Reminder Redshift is a </a:t>
            </a:r>
            <a:r>
              <a:rPr lang="en-US" dirty="0" err="1"/>
              <a:t>datawarehouse</a:t>
            </a:r>
            <a:endParaRPr lang="en-US" dirty="0"/>
          </a:p>
        </p:txBody>
      </p:sp>
      <p:sp>
        <p:nvSpPr>
          <p:cNvPr id="4" name="Slide Number Placeholder 3"/>
          <p:cNvSpPr>
            <a:spLocks noGrp="1"/>
          </p:cNvSpPr>
          <p:nvPr>
            <p:ph type="sldNum" sz="quarter" idx="10"/>
          </p:nvPr>
        </p:nvSpPr>
        <p:spPr/>
        <p:txBody>
          <a:bodyPr/>
          <a:lstStyle/>
          <a:p>
            <a:fld id="{DC1FB0F6-3E2E-43E7-86F7-EE928AF881A6}" type="slidenum">
              <a:rPr lang="en-US" smtClean="0"/>
              <a:t>57</a:t>
            </a:fld>
            <a:endParaRPr lang="en-US"/>
          </a:p>
        </p:txBody>
      </p:sp>
    </p:spTree>
    <p:extLst>
      <p:ext uri="{BB962C8B-B14F-4D97-AF65-F5344CB8AC3E}">
        <p14:creationId xmlns:p14="http://schemas.microsoft.com/office/powerpoint/2010/main" val="24807576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Timeout set to about 2 days initially</a:t>
            </a:r>
          </a:p>
        </p:txBody>
      </p:sp>
      <p:sp>
        <p:nvSpPr>
          <p:cNvPr id="4" name="Slide Number Placeholder 3"/>
          <p:cNvSpPr>
            <a:spLocks noGrp="1"/>
          </p:cNvSpPr>
          <p:nvPr>
            <p:ph type="sldNum" sz="quarter" idx="10"/>
          </p:nvPr>
        </p:nvSpPr>
        <p:spPr/>
        <p:txBody>
          <a:bodyPr/>
          <a:lstStyle/>
          <a:p>
            <a:fld id="{DC1FB0F6-3E2E-43E7-86F7-EE928AF881A6}" type="slidenum">
              <a:rPr lang="en-US" smtClean="0"/>
              <a:t>65</a:t>
            </a:fld>
            <a:endParaRPr lang="en-US"/>
          </a:p>
        </p:txBody>
      </p:sp>
    </p:spTree>
    <p:extLst>
      <p:ext uri="{BB962C8B-B14F-4D97-AF65-F5344CB8AC3E}">
        <p14:creationId xmlns:p14="http://schemas.microsoft.com/office/powerpoint/2010/main" val="33008031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Select the Redshift connection setup before</a:t>
            </a:r>
          </a:p>
        </p:txBody>
      </p:sp>
      <p:sp>
        <p:nvSpPr>
          <p:cNvPr id="4" name="Slide Number Placeholder 3"/>
          <p:cNvSpPr>
            <a:spLocks noGrp="1"/>
          </p:cNvSpPr>
          <p:nvPr>
            <p:ph type="sldNum" sz="quarter" idx="10"/>
          </p:nvPr>
        </p:nvSpPr>
        <p:spPr/>
        <p:txBody>
          <a:bodyPr/>
          <a:lstStyle/>
          <a:p>
            <a:fld id="{DC1FB0F6-3E2E-43E7-86F7-EE928AF881A6}" type="slidenum">
              <a:rPr lang="en-US" smtClean="0"/>
              <a:t>66</a:t>
            </a:fld>
            <a:endParaRPr lang="en-US"/>
          </a:p>
        </p:txBody>
      </p:sp>
    </p:spTree>
    <p:extLst>
      <p:ext uri="{BB962C8B-B14F-4D97-AF65-F5344CB8AC3E}">
        <p14:creationId xmlns:p14="http://schemas.microsoft.com/office/powerpoint/2010/main" val="8613786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code all comes pre-generated with the “empty script”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AWS Glue uses </a:t>
            </a:r>
            <a:r>
              <a:rPr lang="en-US" dirty="0" err="1"/>
              <a:t>PySpark</a:t>
            </a:r>
            <a:r>
              <a:rPr lang="en-US" dirty="0"/>
              <a:t> which is python for Apache Spark. Spark is an analytics engine for large scale data processing.</a:t>
            </a:r>
          </a:p>
        </p:txBody>
      </p:sp>
      <p:sp>
        <p:nvSpPr>
          <p:cNvPr id="4" name="Slide Number Placeholder 3"/>
          <p:cNvSpPr>
            <a:spLocks noGrp="1"/>
          </p:cNvSpPr>
          <p:nvPr>
            <p:ph type="sldNum" sz="quarter" idx="10"/>
          </p:nvPr>
        </p:nvSpPr>
        <p:spPr/>
        <p:txBody>
          <a:bodyPr/>
          <a:lstStyle/>
          <a:p>
            <a:fld id="{DC1FB0F6-3E2E-43E7-86F7-EE928AF881A6}" type="slidenum">
              <a:rPr lang="en-US" smtClean="0"/>
              <a:t>68</a:t>
            </a:fld>
            <a:endParaRPr lang="en-US"/>
          </a:p>
        </p:txBody>
      </p:sp>
    </p:spTree>
    <p:extLst>
      <p:ext uri="{BB962C8B-B14F-4D97-AF65-F5344CB8AC3E}">
        <p14:creationId xmlns:p14="http://schemas.microsoft.com/office/powerpoint/2010/main" val="8723641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1FB0F6-3E2E-43E7-86F7-EE928AF881A6}" type="slidenum">
              <a:rPr lang="en-US" smtClean="0"/>
              <a:t>69</a:t>
            </a:fld>
            <a:endParaRPr lang="en-US"/>
          </a:p>
        </p:txBody>
      </p:sp>
    </p:spTree>
    <p:extLst>
      <p:ext uri="{BB962C8B-B14F-4D97-AF65-F5344CB8AC3E}">
        <p14:creationId xmlns:p14="http://schemas.microsoft.com/office/powerpoint/2010/main" val="24774489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Dynamic Frame is Glue’s version of a table. It is designed to work with Spark’s Data Frame, which is Spark’s version of a table.</a:t>
            </a:r>
          </a:p>
        </p:txBody>
      </p:sp>
      <p:sp>
        <p:nvSpPr>
          <p:cNvPr id="4" name="Slide Number Placeholder 3"/>
          <p:cNvSpPr>
            <a:spLocks noGrp="1"/>
          </p:cNvSpPr>
          <p:nvPr>
            <p:ph type="sldNum" sz="quarter" idx="10"/>
          </p:nvPr>
        </p:nvSpPr>
        <p:spPr/>
        <p:txBody>
          <a:bodyPr/>
          <a:lstStyle/>
          <a:p>
            <a:fld id="{DC1FB0F6-3E2E-43E7-86F7-EE928AF881A6}" type="slidenum">
              <a:rPr lang="en-US" smtClean="0"/>
              <a:t>70</a:t>
            </a:fld>
            <a:endParaRPr lang="en-US"/>
          </a:p>
        </p:txBody>
      </p:sp>
    </p:spTree>
    <p:extLst>
      <p:ext uri="{BB962C8B-B14F-4D97-AF65-F5344CB8AC3E}">
        <p14:creationId xmlns:p14="http://schemas.microsoft.com/office/powerpoint/2010/main" val="4087283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Glue Dynamic Frame, </a:t>
            </a:r>
            <a:r>
              <a:rPr lang="en-US" dirty="0" err="1"/>
              <a:t>Pyspark</a:t>
            </a:r>
            <a:r>
              <a:rPr lang="en-US" dirty="0"/>
              <a:t> Data Frame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a:t>
            </a:r>
            <a:r>
              <a:rPr lang="en-US" dirty="0" err="1"/>
              <a:t>DynamicFrame</a:t>
            </a:r>
            <a:r>
              <a:rPr lang="en-US" dirty="0"/>
              <a:t> needs to be changed in to a </a:t>
            </a:r>
            <a:r>
              <a:rPr lang="en-US" dirty="0" err="1"/>
              <a:t>dataframe</a:t>
            </a:r>
            <a:r>
              <a:rPr lang="en-US" dirty="0"/>
              <a:t> in order for </a:t>
            </a:r>
            <a:r>
              <a:rPr lang="en-US" dirty="0" err="1"/>
              <a:t>Pyspark</a:t>
            </a:r>
            <a:r>
              <a:rPr lang="en-US" dirty="0"/>
              <a:t> to be able to do transformations on it. Dynamic Frame is Glue’s version of a table. It is designed to work with Spark’s Data Frame, which is Spark’s version of a table.</a:t>
            </a:r>
          </a:p>
          <a:p>
            <a:endParaRPr lang="en-US" dirty="0"/>
          </a:p>
          <a:p>
            <a:r>
              <a:rPr lang="en-US" dirty="0"/>
              <a:t>Transformations: </a:t>
            </a:r>
          </a:p>
          <a:p>
            <a:r>
              <a:rPr lang="en-US" dirty="0"/>
              <a:t>“quarter” column is using a split to remove the year from the quarter column which initially has “quarter year”</a:t>
            </a:r>
          </a:p>
          <a:p>
            <a:endParaRPr lang="en-US" dirty="0"/>
          </a:p>
          <a:p>
            <a:r>
              <a:rPr lang="en-US" dirty="0"/>
              <a:t>Creating “profit“ column with a calculation of “revenue” multiplied with “</a:t>
            </a:r>
            <a:r>
              <a:rPr lang="en-US" dirty="0" err="1"/>
              <a:t>gross_margin</a:t>
            </a:r>
            <a:r>
              <a:rPr lang="en-US" dirty="0"/>
              <a:t>”</a:t>
            </a:r>
          </a:p>
          <a:p>
            <a:r>
              <a:rPr lang="en-US" dirty="0"/>
              <a:t>Creating “timestamp” column with current date</a:t>
            </a:r>
          </a:p>
        </p:txBody>
      </p:sp>
      <p:sp>
        <p:nvSpPr>
          <p:cNvPr id="4" name="Slide Number Placeholder 3"/>
          <p:cNvSpPr>
            <a:spLocks noGrp="1"/>
          </p:cNvSpPr>
          <p:nvPr>
            <p:ph type="sldNum" sz="quarter" idx="10"/>
          </p:nvPr>
        </p:nvSpPr>
        <p:spPr/>
        <p:txBody>
          <a:bodyPr/>
          <a:lstStyle/>
          <a:p>
            <a:fld id="{DC1FB0F6-3E2E-43E7-86F7-EE928AF881A6}" type="slidenum">
              <a:rPr lang="en-US" smtClean="0"/>
              <a:t>71</a:t>
            </a:fld>
            <a:endParaRPr lang="en-US"/>
          </a:p>
        </p:txBody>
      </p:sp>
    </p:spTree>
    <p:extLst>
      <p:ext uri="{BB962C8B-B14F-4D97-AF65-F5344CB8AC3E}">
        <p14:creationId xmlns:p14="http://schemas.microsoft.com/office/powerpoint/2010/main" val="4671336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Mapping out AWS Glue Data in the Dynamic Frame to columns in Redshift</a:t>
            </a:r>
          </a:p>
          <a:p>
            <a:r>
              <a:rPr lang="en-US" dirty="0"/>
              <a:t>Column name and type in Glue maps out to what column name and type will be in Redshift</a:t>
            </a:r>
          </a:p>
        </p:txBody>
      </p:sp>
      <p:sp>
        <p:nvSpPr>
          <p:cNvPr id="4" name="Slide Number Placeholder 3"/>
          <p:cNvSpPr>
            <a:spLocks noGrp="1"/>
          </p:cNvSpPr>
          <p:nvPr>
            <p:ph type="sldNum" sz="quarter" idx="10"/>
          </p:nvPr>
        </p:nvSpPr>
        <p:spPr/>
        <p:txBody>
          <a:bodyPr/>
          <a:lstStyle/>
          <a:p>
            <a:fld id="{DC1FB0F6-3E2E-43E7-86F7-EE928AF881A6}" type="slidenum">
              <a:rPr lang="en-US" smtClean="0"/>
              <a:t>72</a:t>
            </a:fld>
            <a:endParaRPr lang="en-US"/>
          </a:p>
        </p:txBody>
      </p:sp>
    </p:spTree>
    <p:extLst>
      <p:ext uri="{BB962C8B-B14F-4D97-AF65-F5344CB8AC3E}">
        <p14:creationId xmlns:p14="http://schemas.microsoft.com/office/powerpoint/2010/main" val="32404449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these tools is Glue, which will be the focus of our talk</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392927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a:t>
            </a:r>
            <a:r>
              <a:rPr lang="en-US" dirty="0" err="1"/>
              <a:t>datasink</a:t>
            </a:r>
            <a:r>
              <a:rPr lang="en-US" dirty="0"/>
              <a:t> to connect with Redshift and load the data</a:t>
            </a:r>
          </a:p>
          <a:p>
            <a:r>
              <a:rPr lang="en-US" dirty="0"/>
              <a:t>Using parameters set from before to connect to the correct Redshift database, schema and table.</a:t>
            </a:r>
          </a:p>
        </p:txBody>
      </p:sp>
      <p:sp>
        <p:nvSpPr>
          <p:cNvPr id="4" name="Slide Number Placeholder 3"/>
          <p:cNvSpPr>
            <a:spLocks noGrp="1"/>
          </p:cNvSpPr>
          <p:nvPr>
            <p:ph type="sldNum" sz="quarter" idx="10"/>
          </p:nvPr>
        </p:nvSpPr>
        <p:spPr/>
        <p:txBody>
          <a:bodyPr/>
          <a:lstStyle/>
          <a:p>
            <a:fld id="{DC1FB0F6-3E2E-43E7-86F7-EE928AF881A6}" type="slidenum">
              <a:rPr lang="en-US" smtClean="0"/>
              <a:t>73</a:t>
            </a:fld>
            <a:endParaRPr lang="en-US"/>
          </a:p>
        </p:txBody>
      </p:sp>
    </p:spTree>
    <p:extLst>
      <p:ext uri="{BB962C8B-B14F-4D97-AF65-F5344CB8AC3E}">
        <p14:creationId xmlns:p14="http://schemas.microsoft.com/office/powerpoint/2010/main" val="18740470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Logos all around, say Amazon Web Services provides many tools to deal with your data</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2306626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Logos all around, say Amazon Web Services provides many tools to deal with your data</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0024660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Notice that the name of the glue job is hardcoded in the lambda. It would be better if it could run different glue jobs based on the file. We could store that information in…</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5632576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1805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8995135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4674024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add policies, we can select “Attach policies” and search through the AWS managed polices for the one we want. In this case, we want the DynamoDB Read Only Access. For the glue permission, there isn’t a managed policy that fits what we need, so we can add an inline policy instead. We only need to allow one action, called </a:t>
            </a:r>
            <a:r>
              <a:rPr lang="en-US" dirty="0" err="1"/>
              <a:t>StartJobRun</a:t>
            </a:r>
            <a:r>
              <a:rPr lang="en-US" dirty="0"/>
              <a:t>. Now, our lambda will be able to access the DynamoDB table and start </a:t>
            </a:r>
            <a:r>
              <a:rPr lang="en-US"/>
              <a:t>the Glue job.</a:t>
            </a: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2784440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Logos all around, say Amazon Web Services provides many tools to deal with your data</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6436093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1FB0F6-3E2E-43E7-86F7-EE928AF881A6}" type="slidenum">
              <a:rPr lang="en-US" smtClean="0"/>
              <a:t>95</a:t>
            </a:fld>
            <a:endParaRPr lang="en-US"/>
          </a:p>
        </p:txBody>
      </p:sp>
    </p:spTree>
    <p:extLst>
      <p:ext uri="{BB962C8B-B14F-4D97-AF65-F5344CB8AC3E}">
        <p14:creationId xmlns:p14="http://schemas.microsoft.com/office/powerpoint/2010/main" val="14770546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000932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725743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Logos all around, say Amazon Web Services provides many tools to deal with your data</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233558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Logos all around, say Amazon Web Services provides many tools to deal with your data</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166855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1FB0F6-3E2E-43E7-86F7-EE928AF881A6}" type="slidenum">
              <a:rPr lang="en-US" smtClean="0"/>
              <a:t>32</a:t>
            </a:fld>
            <a:endParaRPr lang="en-US"/>
          </a:p>
        </p:txBody>
      </p:sp>
    </p:spTree>
    <p:extLst>
      <p:ext uri="{BB962C8B-B14F-4D97-AF65-F5344CB8AC3E}">
        <p14:creationId xmlns:p14="http://schemas.microsoft.com/office/powerpoint/2010/main" val="23813113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Logos all around, say Amazon Web Services provides many tools to deal with your data</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899497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Logos all around, say Amazon Web Services provides many tools to deal with your data</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7176468"/>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en-US"/>
              <a:t>Click to edit Master title style</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1EF46A8-17E7-43D5-94A5-DC9EF941952B}" type="datetimeFigureOut">
              <a:rPr lang="en-US" smtClean="0"/>
              <a:t>8/17/2018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421B9548-9067-4544-A36F-D90396C5B228}" type="slidenum">
              <a:rPr lang="en-US" smtClean="0"/>
              <a:t>‹#›</a:t>
            </a:fld>
            <a:endParaRPr lang="en-US"/>
          </a:p>
        </p:txBody>
      </p:sp>
    </p:spTree>
    <p:extLst>
      <p:ext uri="{BB962C8B-B14F-4D97-AF65-F5344CB8AC3E}">
        <p14:creationId xmlns:p14="http://schemas.microsoft.com/office/powerpoint/2010/main" val="40976268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1EF46A8-17E7-43D5-94A5-DC9EF941952B}" type="datetimeFigureOut">
              <a:rPr lang="en-US" smtClean="0"/>
              <a:t>8/17/2018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21B9548-9067-4544-A36F-D90396C5B228}" type="slidenum">
              <a:rPr lang="en-US" smtClean="0"/>
              <a:t>‹#›</a:t>
            </a:fld>
            <a:endParaRPr lang="en-US"/>
          </a:p>
        </p:txBody>
      </p:sp>
    </p:spTree>
    <p:extLst>
      <p:ext uri="{BB962C8B-B14F-4D97-AF65-F5344CB8AC3E}">
        <p14:creationId xmlns:p14="http://schemas.microsoft.com/office/powerpoint/2010/main" val="37857311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1EF46A8-17E7-43D5-94A5-DC9EF941952B}" type="datetimeFigureOut">
              <a:rPr lang="en-US" smtClean="0"/>
              <a:t>8/17/2018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21B9548-9067-4544-A36F-D90396C5B228}" type="slidenum">
              <a:rPr lang="en-US" smtClean="0"/>
              <a:t>‹#›</a:t>
            </a:fld>
            <a:endParaRPr lang="en-US"/>
          </a:p>
        </p:txBody>
      </p:sp>
    </p:spTree>
    <p:extLst>
      <p:ext uri="{BB962C8B-B14F-4D97-AF65-F5344CB8AC3E}">
        <p14:creationId xmlns:p14="http://schemas.microsoft.com/office/powerpoint/2010/main" val="31648304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1EF46A8-17E7-43D5-94A5-DC9EF941952B}" type="datetimeFigureOut">
              <a:rPr lang="en-US" smtClean="0"/>
              <a:t>8/17/2018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21B9548-9067-4544-A36F-D90396C5B228}" type="slidenum">
              <a:rPr lang="en-US" smtClean="0"/>
              <a:t>‹#›</a:t>
            </a:fld>
            <a:endParaRPr lang="en-US"/>
          </a:p>
        </p:txBody>
      </p:sp>
    </p:spTree>
    <p:extLst>
      <p:ext uri="{BB962C8B-B14F-4D97-AF65-F5344CB8AC3E}">
        <p14:creationId xmlns:p14="http://schemas.microsoft.com/office/powerpoint/2010/main" val="13024112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n-US"/>
              <a:t>Click to edit Master title style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8593667" y="6272784"/>
            <a:ext cx="2644309" cy="365125"/>
          </a:xfrm>
        </p:spPr>
        <p:txBody>
          <a:bodyPr/>
          <a:lstStyle/>
          <a:p>
            <a:fld id="{71EF46A8-17E7-43D5-94A5-DC9EF941952B}" type="datetimeFigureOut">
              <a:rPr lang="en-US" smtClean="0"/>
              <a:t>8/17/2018</a:t>
            </a:fld>
            <a:endParaRPr lang="en-US"/>
          </a:p>
        </p:txBody>
      </p:sp>
      <p:sp>
        <p:nvSpPr>
          <p:cNvPr id="5" name="Footer Placeholder 4"/>
          <p:cNvSpPr>
            <a:spLocks noGrp="1"/>
          </p:cNvSpPr>
          <p:nvPr>
            <p:ph type="ftr" sz="quarter" idx="11"/>
          </p:nvPr>
        </p:nvSpPr>
        <p:spPr>
          <a:xfrm>
            <a:off x="2182708" y="6272784"/>
            <a:ext cx="6327648" cy="365125"/>
          </a:xfrm>
        </p:spPr>
        <p:txBody>
          <a:bodyPr/>
          <a:lstStyle/>
          <a:p>
            <a:endParaRPr lang="en-US"/>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421B9548-9067-4544-A36F-D90396C5B228}" type="slidenum">
              <a:rPr lang="en-US" smtClean="0"/>
              <a:t>‹#›</a:t>
            </a:fld>
            <a:endParaRPr lang="en-US"/>
          </a:p>
        </p:txBody>
      </p:sp>
    </p:spTree>
    <p:extLst>
      <p:ext uri="{BB962C8B-B14F-4D97-AF65-F5344CB8AC3E}">
        <p14:creationId xmlns:p14="http://schemas.microsoft.com/office/powerpoint/2010/main" val="38350407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1EF46A8-17E7-43D5-94A5-DC9EF941952B}" type="datetimeFigureOut">
              <a:rPr lang="en-US" smtClean="0"/>
              <a:t>8/17/2018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21B9548-9067-4544-A36F-D90396C5B228}" type="slidenum">
              <a:rPr lang="en-US" smtClean="0"/>
              <a:t>‹#›</a:t>
            </a:fld>
            <a:endParaRPr lang="en-US"/>
          </a:p>
        </p:txBody>
      </p:sp>
    </p:spTree>
    <p:extLst>
      <p:ext uri="{BB962C8B-B14F-4D97-AF65-F5344CB8AC3E}">
        <p14:creationId xmlns:p14="http://schemas.microsoft.com/office/powerpoint/2010/main" val="13356039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1EF46A8-17E7-43D5-94A5-DC9EF941952B}" type="datetimeFigureOut">
              <a:rPr lang="en-US" smtClean="0"/>
              <a:t>8/17/2018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21B9548-9067-4544-A36F-D90396C5B228}" type="slidenum">
              <a:rPr lang="en-US" smtClean="0"/>
              <a:t>‹#›</a:t>
            </a:fld>
            <a:endParaRPr lang="en-US"/>
          </a:p>
        </p:txBody>
      </p:sp>
    </p:spTree>
    <p:extLst>
      <p:ext uri="{BB962C8B-B14F-4D97-AF65-F5344CB8AC3E}">
        <p14:creationId xmlns:p14="http://schemas.microsoft.com/office/powerpoint/2010/main" val="7870102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1EF46A8-17E7-43D5-94A5-DC9EF941952B}" type="datetimeFigureOut">
              <a:rPr lang="en-US" smtClean="0"/>
              <a:t>8/17/2018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21B9548-9067-4544-A36F-D90396C5B228}" type="slidenum">
              <a:rPr lang="en-US" smtClean="0"/>
              <a:t>‹#›</a:t>
            </a:fld>
            <a:endParaRPr lang="en-US"/>
          </a:p>
        </p:txBody>
      </p:sp>
    </p:spTree>
    <p:extLst>
      <p:ext uri="{BB962C8B-B14F-4D97-AF65-F5344CB8AC3E}">
        <p14:creationId xmlns:p14="http://schemas.microsoft.com/office/powerpoint/2010/main" val="24832423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1EF46A8-17E7-43D5-94A5-DC9EF941952B}" type="datetimeFigureOut">
              <a:rPr lang="en-US" smtClean="0"/>
              <a:t>8/17/2018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21B9548-9067-4544-A36F-D90396C5B228}" type="slidenum">
              <a:rPr lang="en-US" smtClean="0"/>
              <a:t>‹#›</a:t>
            </a:fld>
            <a:endParaRPr lang="en-US"/>
          </a:p>
        </p:txBody>
      </p:sp>
    </p:spTree>
    <p:extLst>
      <p:ext uri="{BB962C8B-B14F-4D97-AF65-F5344CB8AC3E}">
        <p14:creationId xmlns:p14="http://schemas.microsoft.com/office/powerpoint/2010/main" val="36563994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71EF46A8-17E7-43D5-94A5-DC9EF941952B}" type="datetimeFigureOut">
              <a:rPr lang="en-US" smtClean="0"/>
              <a:t>8/17/2018</a:t>
            </a:fld>
            <a:endParaRPr lang="en-US"/>
          </a:p>
        </p:txBody>
      </p:sp>
      <p:sp>
        <p:nvSpPr>
          <p:cNvPr id="6" name="Footer Placeholder 5"/>
          <p:cNvSpPr>
            <a:spLocks noGrp="1"/>
          </p:cNvSpPr>
          <p:nvPr>
            <p:ph type="ftr" sz="quarter" idx="11"/>
          </p:nvPr>
        </p:nvSpPr>
        <p:spPr/>
        <p:txBody>
          <a:bodyPr/>
          <a:lstStyle/>
          <a:p>
            <a:endParaRPr lang="en-US"/>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421B9548-9067-4544-A36F-D90396C5B228}" type="slidenum">
              <a:rPr lang="en-US" smtClean="0"/>
              <a:t>‹#›</a:t>
            </a:fld>
            <a:endParaRPr lang="en-US"/>
          </a:p>
        </p:txBody>
      </p:sp>
    </p:spTree>
    <p:extLst>
      <p:ext uri="{BB962C8B-B14F-4D97-AF65-F5344CB8AC3E}">
        <p14:creationId xmlns:p14="http://schemas.microsoft.com/office/powerpoint/2010/main" val="42875592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8303740"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71EF46A8-17E7-43D5-94A5-DC9EF941952B}" type="datetimeFigureOut">
              <a:rPr lang="en-US" smtClean="0"/>
              <a:t>8/17/2018</a:t>
            </a:fld>
            <a:endParaRPr lang="en-US"/>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421B9548-9067-4544-A36F-D90396C5B228}" type="slidenum">
              <a:rPr lang="en-US" smtClean="0"/>
              <a:t>‹#›</a:t>
            </a:fld>
            <a:endParaRPr lang="en-US"/>
          </a:p>
        </p:txBody>
      </p:sp>
    </p:spTree>
    <p:extLst>
      <p:ext uri="{BB962C8B-B14F-4D97-AF65-F5344CB8AC3E}">
        <p14:creationId xmlns:p14="http://schemas.microsoft.com/office/powerpoint/2010/main" val="1366256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E95BED33-0ACB-49A8-92EF-1C9F666A4447}" type="datetimeFigureOut">
              <a:rPr lang="en-US" smtClean="0"/>
              <a:t>8/17/2018</a:t>
            </a:fld>
            <a:endParaRPr lang="en-US"/>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US"/>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97A97FA4-FBBB-41D2-B83C-09DCFADFAF0D}" type="slidenum">
              <a:rPr lang="en-US" smtClean="0"/>
              <a:t>‹#›</a:t>
            </a:fld>
            <a:endParaRPr lang="en-US"/>
          </a:p>
        </p:txBody>
      </p:sp>
    </p:spTree>
    <p:extLst>
      <p:ext uri="{BB962C8B-B14F-4D97-AF65-F5344CB8AC3E}">
        <p14:creationId xmlns:p14="http://schemas.microsoft.com/office/powerpoint/2010/main" val="2044993259"/>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540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jackdsilverman/aws-glue-tutorial.git" TargetMode="External"/><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hyperlink" Target="https://docs.aws.amazon.com/redshift/latest/mgmt/configure-jdbc-connection.html#download-jdbc-driver" TargetMode="External"/><Relationship Id="rId4" Type="http://schemas.openxmlformats.org/officeDocument/2006/relationships/hyperlink" Target="https://www.sql-workbench.eu/" TargetMode="External"/></Relationships>
</file>

<file path=ppt/slides/_rels/slide100.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8" Type="http://schemas.openxmlformats.org/officeDocument/2006/relationships/hyperlink" Target="https://databricks.com/blog/2017/05/31/top-5-reasons-for-choosing-s3-over-hdfs.html" TargetMode="External"/><Relationship Id="rId3" Type="http://schemas.openxmlformats.org/officeDocument/2006/relationships/hyperlink" Target="https://aws.amazon.com/glue/" TargetMode="External"/><Relationship Id="rId7" Type="http://schemas.openxmlformats.org/officeDocument/2006/relationships/hyperlink" Target="https://www.trustradius.com/compare-products/amazon-web-services-vs-hadoop" TargetMode="External"/><Relationship Id="rId2" Type="http://schemas.openxmlformats.org/officeDocument/2006/relationships/hyperlink" Target="https://aws.amazon.com/documentation/" TargetMode="External"/><Relationship Id="rId1" Type="http://schemas.openxmlformats.org/officeDocument/2006/relationships/slideLayout" Target="../slideLayouts/slideLayout2.xml"/><Relationship Id="rId6" Type="http://schemas.openxmlformats.org/officeDocument/2006/relationships/hyperlink" Target="https://aws.amazon.com/marketplace/pp/B010ED5YF8" TargetMode="External"/><Relationship Id="rId5" Type="http://schemas.openxmlformats.org/officeDocument/2006/relationships/hyperlink" Target="https://aws.amazon.com/glue/pricing/" TargetMode="External"/><Relationship Id="rId4" Type="http://schemas.openxmlformats.org/officeDocument/2006/relationships/hyperlink" Target="https://aws.amazon.com/marketplace/pp/B0752DY9DV?qid=1534179668153&amp;sr=0-1&amp;ref_=srh_res_product_title" TargetMode="External"/><Relationship Id="rId9" Type="http://schemas.openxmlformats.org/officeDocument/2006/relationships/hyperlink" Target="https://data-flair.training/blogs/13-limitations-of-hadoop/" TargetMode="Externa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31.PNG"/></Relationships>
</file>

<file path=ppt/slides/_rels/slide3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3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4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51.png"/><Relationship Id="rId1" Type="http://schemas.openxmlformats.org/officeDocument/2006/relationships/slideLayout" Target="../slideLayouts/slideLayout2.xml"/><Relationship Id="rId4" Type="http://schemas.openxmlformats.org/officeDocument/2006/relationships/image" Target="../media/image50.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52.png"/><Relationship Id="rId1" Type="http://schemas.openxmlformats.org/officeDocument/2006/relationships/slideLayout" Target="../slideLayouts/slideLayout2.xml"/><Relationship Id="rId4" Type="http://schemas.openxmlformats.org/officeDocument/2006/relationships/image" Target="../media/image50.jpe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5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5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6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6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6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7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7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80.png"/><Relationship Id="rId4" Type="http://schemas.openxmlformats.org/officeDocument/2006/relationships/image" Target="../media/image79.PNG"/></Relationships>
</file>

<file path=ppt/slides/_rels/slide8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82.png"/></Relationships>
</file>

<file path=ppt/slides/_rels/slide8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84.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85.PNG"/></Relationships>
</file>

<file path=ppt/slides/_rels/slide85.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84.png"/><Relationship Id="rId5" Type="http://schemas.openxmlformats.org/officeDocument/2006/relationships/image" Target="../media/image88.PNG"/><Relationship Id="rId4" Type="http://schemas.openxmlformats.org/officeDocument/2006/relationships/image" Target="../media/image87.PNG"/></Relationships>
</file>

<file path=ppt/slides/_rels/slide86.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97.PNG"/></Relationships>
</file>

<file path=ppt/slides/_rels/slide96.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10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2C2A6-F9A4-4921-9422-2502D568F0C8}"/>
              </a:ext>
            </a:extLst>
          </p:cNvPr>
          <p:cNvSpPr>
            <a:spLocks noGrp="1"/>
          </p:cNvSpPr>
          <p:nvPr>
            <p:ph type="ctrTitle"/>
          </p:nvPr>
        </p:nvSpPr>
        <p:spPr/>
        <p:txBody>
          <a:bodyPr/>
          <a:lstStyle/>
          <a:p>
            <a:br>
              <a:rPr lang="en-US" dirty="0"/>
            </a:br>
            <a:r>
              <a:rPr lang="en-US" dirty="0"/>
              <a:t>Arts &amp; Crafts </a:t>
            </a:r>
            <a:br>
              <a:rPr lang="en-US" dirty="0"/>
            </a:br>
            <a:r>
              <a:rPr lang="en-US" dirty="0"/>
              <a:t>with AWS Glue</a:t>
            </a:r>
            <a:br>
              <a:rPr lang="en-US"/>
            </a:br>
            <a:r>
              <a:rPr lang="en-US"/>
              <a:t> </a:t>
            </a:r>
            <a:endParaRPr lang="en-US" dirty="0"/>
          </a:p>
        </p:txBody>
      </p:sp>
      <p:sp>
        <p:nvSpPr>
          <p:cNvPr id="3" name="Subtitle 2">
            <a:extLst>
              <a:ext uri="{FF2B5EF4-FFF2-40B4-BE49-F238E27FC236}">
                <a16:creationId xmlns:a16="http://schemas.microsoft.com/office/drawing/2014/main" id="{4B51D8FD-062E-4211-B6D6-D0126E87109A}"/>
              </a:ext>
            </a:extLst>
          </p:cNvPr>
          <p:cNvSpPr>
            <a:spLocks noGrp="1"/>
          </p:cNvSpPr>
          <p:nvPr>
            <p:ph type="subTitle" idx="1"/>
          </p:nvPr>
        </p:nvSpPr>
        <p:spPr/>
        <p:txBody>
          <a:bodyPr/>
          <a:lstStyle/>
          <a:p>
            <a:endParaRPr lang="en-US"/>
          </a:p>
          <a:p>
            <a:r>
              <a:rPr lang="en-US"/>
              <a:t>ETL Workshop</a:t>
            </a:r>
            <a:endParaRPr lang="en-US" dirty="0"/>
          </a:p>
        </p:txBody>
      </p:sp>
    </p:spTree>
    <p:extLst>
      <p:ext uri="{BB962C8B-B14F-4D97-AF65-F5344CB8AC3E}">
        <p14:creationId xmlns:p14="http://schemas.microsoft.com/office/powerpoint/2010/main" val="18463761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54DADC4-D892-4F37-8EFB-08B071AEF0F5}"/>
              </a:ext>
            </a:extLst>
          </p:cNvPr>
          <p:cNvPicPr>
            <a:picLocks noChangeAspect="1"/>
          </p:cNvPicPr>
          <p:nvPr/>
        </p:nvPicPr>
        <p:blipFill>
          <a:blip r:embed="rId2"/>
          <a:stretch>
            <a:fillRect/>
          </a:stretch>
        </p:blipFill>
        <p:spPr>
          <a:xfrm>
            <a:off x="10363200" y="4901184"/>
            <a:ext cx="1828800" cy="1828800"/>
          </a:xfrm>
          <a:prstGeom prst="rect">
            <a:avLst/>
          </a:prstGeom>
        </p:spPr>
      </p:pic>
      <p:sp>
        <p:nvSpPr>
          <p:cNvPr id="3" name="Content Placeholder 2">
            <a:extLst>
              <a:ext uri="{FF2B5EF4-FFF2-40B4-BE49-F238E27FC236}">
                <a16:creationId xmlns:a16="http://schemas.microsoft.com/office/drawing/2014/main" id="{3A02917A-B759-4CDB-BA57-2B0A8A8FF9C2}"/>
              </a:ext>
            </a:extLst>
          </p:cNvPr>
          <p:cNvSpPr>
            <a:spLocks noGrp="1"/>
          </p:cNvSpPr>
          <p:nvPr>
            <p:ph idx="1"/>
          </p:nvPr>
        </p:nvSpPr>
        <p:spPr/>
        <p:txBody>
          <a:bodyPr>
            <a:normAutofit/>
          </a:bodyPr>
          <a:lstStyle/>
          <a:p>
            <a:r>
              <a:rPr lang="en-US" sz="2400" dirty="0"/>
              <a:t>Prerequisites : </a:t>
            </a:r>
          </a:p>
          <a:p>
            <a:pPr lvl="1"/>
            <a:r>
              <a:rPr lang="en-US" sz="2000" dirty="0"/>
              <a:t>Setup AWS Account</a:t>
            </a:r>
          </a:p>
          <a:p>
            <a:pPr lvl="1"/>
            <a:r>
              <a:rPr lang="en-US" sz="2000" dirty="0"/>
              <a:t>Clone or save git repository link </a:t>
            </a:r>
            <a:r>
              <a:rPr lang="en-US" sz="2000" dirty="0">
                <a:hlinkClick r:id="rId3"/>
              </a:rPr>
              <a:t>https://github.com/jackdsilverman/aws-glue-tutorial.git</a:t>
            </a:r>
            <a:endParaRPr lang="en-US" sz="2000" dirty="0"/>
          </a:p>
          <a:p>
            <a:pPr lvl="1"/>
            <a:r>
              <a:rPr lang="en-US" sz="2000" dirty="0"/>
              <a:t>download SQL Workbench/j </a:t>
            </a:r>
            <a:r>
              <a:rPr lang="en-US" sz="2000" dirty="0">
                <a:hlinkClick r:id="rId4"/>
              </a:rPr>
              <a:t>https://www.sql-workbench.eu/</a:t>
            </a:r>
            <a:endParaRPr lang="en-US" sz="2000" dirty="0"/>
          </a:p>
          <a:p>
            <a:pPr lvl="1"/>
            <a:r>
              <a:rPr lang="en-US" sz="2000" dirty="0"/>
              <a:t>download Redshift </a:t>
            </a:r>
            <a:r>
              <a:rPr lang="en-US" sz="2000" dirty="0" err="1"/>
              <a:t>jdbc</a:t>
            </a:r>
            <a:r>
              <a:rPr lang="en-US" sz="2000" dirty="0"/>
              <a:t> driver </a:t>
            </a:r>
            <a:r>
              <a:rPr lang="en-US" sz="2000" dirty="0">
                <a:hlinkClick r:id="rId5"/>
              </a:rPr>
              <a:t>https://docs.aws.amazon.com/redshift/latest/mgmt/configure-jdbc-connection.html#download-jdbc-driver</a:t>
            </a:r>
            <a:endParaRPr lang="en-US" sz="2000" dirty="0"/>
          </a:p>
          <a:p>
            <a:pPr marL="0" indent="0">
              <a:buNone/>
            </a:pPr>
            <a:endParaRPr lang="en-US" dirty="0"/>
          </a:p>
        </p:txBody>
      </p:sp>
      <p:sp>
        <p:nvSpPr>
          <p:cNvPr id="5" name="TextBox 4">
            <a:extLst>
              <a:ext uri="{FF2B5EF4-FFF2-40B4-BE49-F238E27FC236}">
                <a16:creationId xmlns:a16="http://schemas.microsoft.com/office/drawing/2014/main" id="{D3B16E68-10A3-48DC-9815-F05DF6EF8C84}"/>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Tutorial Prerequisites</a:t>
            </a:r>
          </a:p>
        </p:txBody>
      </p:sp>
    </p:spTree>
    <p:extLst>
      <p:ext uri="{BB962C8B-B14F-4D97-AF65-F5344CB8AC3E}">
        <p14:creationId xmlns:p14="http://schemas.microsoft.com/office/powerpoint/2010/main" val="338487399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F91E4BC-5B9B-4FB3-B08B-F18A212F308B}"/>
              </a:ext>
            </a:extLst>
          </p:cNvPr>
          <p:cNvPicPr>
            <a:picLocks noGrp="1" noChangeAspect="1"/>
          </p:cNvPicPr>
          <p:nvPr>
            <p:ph idx="1"/>
          </p:nvPr>
        </p:nvPicPr>
        <p:blipFill>
          <a:blip r:embed="rId2"/>
          <a:stretch>
            <a:fillRect/>
          </a:stretch>
        </p:blipFill>
        <p:spPr>
          <a:xfrm>
            <a:off x="3018252" y="2483758"/>
            <a:ext cx="4652359" cy="4051300"/>
          </a:xfrm>
          <a:prstGeom prst="rect">
            <a:avLst/>
          </a:prstGeom>
        </p:spPr>
      </p:pic>
      <p:sp>
        <p:nvSpPr>
          <p:cNvPr id="6" name="TextBox 5">
            <a:extLst>
              <a:ext uri="{FF2B5EF4-FFF2-40B4-BE49-F238E27FC236}">
                <a16:creationId xmlns:a16="http://schemas.microsoft.com/office/drawing/2014/main" id="{14A4DA13-85BD-48CA-AB15-4415EA5EB2DA}"/>
              </a:ext>
            </a:extLst>
          </p:cNvPr>
          <p:cNvSpPr txBox="1"/>
          <p:nvPr/>
        </p:nvSpPr>
        <p:spPr>
          <a:xfrm>
            <a:off x="2743200" y="1831086"/>
            <a:ext cx="5718629" cy="461665"/>
          </a:xfrm>
          <a:prstGeom prst="rect">
            <a:avLst/>
          </a:prstGeom>
          <a:noFill/>
        </p:spPr>
        <p:txBody>
          <a:bodyPr wrap="square" rtlCol="0">
            <a:spAutoFit/>
          </a:bodyPr>
          <a:lstStyle/>
          <a:p>
            <a:r>
              <a:rPr lang="en-US" sz="2400" dirty="0">
                <a:solidFill>
                  <a:srgbClr val="FF0000"/>
                </a:solidFill>
              </a:rPr>
              <a:t>Select Create Analysis</a:t>
            </a:r>
          </a:p>
        </p:txBody>
      </p:sp>
      <p:cxnSp>
        <p:nvCxnSpPr>
          <p:cNvPr id="7" name="Straight Arrow Connector 6">
            <a:extLst>
              <a:ext uri="{FF2B5EF4-FFF2-40B4-BE49-F238E27FC236}">
                <a16:creationId xmlns:a16="http://schemas.microsoft.com/office/drawing/2014/main" id="{F2564170-D86E-4583-BA1B-4644C0FC0FF4}"/>
              </a:ext>
            </a:extLst>
          </p:cNvPr>
          <p:cNvCxnSpPr>
            <a:cxnSpLocks/>
          </p:cNvCxnSpPr>
          <p:nvPr/>
        </p:nvCxnSpPr>
        <p:spPr>
          <a:xfrm>
            <a:off x="4701209" y="2284983"/>
            <a:ext cx="1743134" cy="365433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5BBA3738-9F76-4EDA-A44D-2455D4993246}"/>
              </a:ext>
            </a:extLst>
          </p:cNvPr>
          <p:cNvSpPr/>
          <p:nvPr/>
        </p:nvSpPr>
        <p:spPr>
          <a:xfrm>
            <a:off x="6187440" y="5939318"/>
            <a:ext cx="1371600" cy="522442"/>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075F3093-963E-4910-B3B8-9041517D25AC}"/>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1" name="Connector: Elbow 10">
            <a:extLst>
              <a:ext uri="{FF2B5EF4-FFF2-40B4-BE49-F238E27FC236}">
                <a16:creationId xmlns:a16="http://schemas.microsoft.com/office/drawing/2014/main" id="{B476C88D-D832-4F8B-B11A-25A3937131A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A55C4AB6-82A4-4CFA-B493-3CDE62317935}"/>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3" name="Picture 12">
            <a:extLst>
              <a:ext uri="{FF2B5EF4-FFF2-40B4-BE49-F238E27FC236}">
                <a16:creationId xmlns:a16="http://schemas.microsoft.com/office/drawing/2014/main" id="{92D79BDB-669D-48A9-8B6A-3B2AB3B1E6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Tree>
    <p:extLst>
      <p:ext uri="{BB962C8B-B14F-4D97-AF65-F5344CB8AC3E}">
        <p14:creationId xmlns:p14="http://schemas.microsoft.com/office/powerpoint/2010/main" val="79275591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F6CAA833-183A-41E6-979F-CA6367253FB7}"/>
              </a:ext>
            </a:extLst>
          </p:cNvPr>
          <p:cNvPicPr>
            <a:picLocks noGrp="1" noChangeAspect="1"/>
          </p:cNvPicPr>
          <p:nvPr>
            <p:ph idx="1"/>
          </p:nvPr>
        </p:nvPicPr>
        <p:blipFill>
          <a:blip r:embed="rId2"/>
          <a:stretch>
            <a:fillRect/>
          </a:stretch>
        </p:blipFill>
        <p:spPr>
          <a:xfrm>
            <a:off x="2194015" y="2574694"/>
            <a:ext cx="6935472" cy="3597506"/>
          </a:xfrm>
          <a:prstGeom prst="rect">
            <a:avLst/>
          </a:prstGeom>
        </p:spPr>
      </p:pic>
      <p:sp>
        <p:nvSpPr>
          <p:cNvPr id="6" name="TextBox 5">
            <a:extLst>
              <a:ext uri="{FF2B5EF4-FFF2-40B4-BE49-F238E27FC236}">
                <a16:creationId xmlns:a16="http://schemas.microsoft.com/office/drawing/2014/main" id="{AFCCE151-8CBC-4D00-961C-A0105529AE86}"/>
              </a:ext>
            </a:extLst>
          </p:cNvPr>
          <p:cNvSpPr txBox="1"/>
          <p:nvPr/>
        </p:nvSpPr>
        <p:spPr>
          <a:xfrm>
            <a:off x="2520696" y="1776276"/>
            <a:ext cx="5718629" cy="461665"/>
          </a:xfrm>
          <a:prstGeom prst="rect">
            <a:avLst/>
          </a:prstGeom>
          <a:noFill/>
        </p:spPr>
        <p:txBody>
          <a:bodyPr wrap="square" rtlCol="0">
            <a:spAutoFit/>
          </a:bodyPr>
          <a:lstStyle/>
          <a:p>
            <a:r>
              <a:rPr lang="en-US" sz="2400" dirty="0">
                <a:solidFill>
                  <a:srgbClr val="FF0000"/>
                </a:solidFill>
              </a:rPr>
              <a:t>Select Add &gt; Add Title</a:t>
            </a:r>
          </a:p>
        </p:txBody>
      </p:sp>
      <p:cxnSp>
        <p:nvCxnSpPr>
          <p:cNvPr id="7" name="Straight Arrow Connector 6">
            <a:extLst>
              <a:ext uri="{FF2B5EF4-FFF2-40B4-BE49-F238E27FC236}">
                <a16:creationId xmlns:a16="http://schemas.microsoft.com/office/drawing/2014/main" id="{96094761-7676-4058-9A0B-8D1921AA74AC}"/>
              </a:ext>
            </a:extLst>
          </p:cNvPr>
          <p:cNvCxnSpPr>
            <a:cxnSpLocks/>
          </p:cNvCxnSpPr>
          <p:nvPr/>
        </p:nvCxnSpPr>
        <p:spPr>
          <a:xfrm flipH="1">
            <a:off x="2880360" y="2203704"/>
            <a:ext cx="497587" cy="48234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933DDA29-34AE-4BA4-8F63-B8A308FEF746}"/>
              </a:ext>
            </a:extLst>
          </p:cNvPr>
          <p:cNvCxnSpPr>
            <a:cxnSpLocks/>
          </p:cNvCxnSpPr>
          <p:nvPr/>
        </p:nvCxnSpPr>
        <p:spPr>
          <a:xfrm flipH="1">
            <a:off x="3086100" y="2235708"/>
            <a:ext cx="291847" cy="1010412"/>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3DC9387D-7F73-4AEB-8F54-501ED1BCC67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1" name="Connector: Elbow 10">
            <a:extLst>
              <a:ext uri="{FF2B5EF4-FFF2-40B4-BE49-F238E27FC236}">
                <a16:creationId xmlns:a16="http://schemas.microsoft.com/office/drawing/2014/main" id="{6BA9D8E9-4C5C-4F72-BAD3-0009E2FD1D8D}"/>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C1D94F02-EEE2-4214-A286-A31C20C61B11}"/>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3" name="Picture 12">
            <a:extLst>
              <a:ext uri="{FF2B5EF4-FFF2-40B4-BE49-F238E27FC236}">
                <a16:creationId xmlns:a16="http://schemas.microsoft.com/office/drawing/2014/main" id="{2819E9B3-7CCA-424A-A2DA-5488A23AAE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Tree>
    <p:extLst>
      <p:ext uri="{BB962C8B-B14F-4D97-AF65-F5344CB8AC3E}">
        <p14:creationId xmlns:p14="http://schemas.microsoft.com/office/powerpoint/2010/main" val="165574200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F31D626D-D6A1-4B29-B215-D8A00E8EE716}"/>
              </a:ext>
            </a:extLst>
          </p:cNvPr>
          <p:cNvPicPr>
            <a:picLocks noGrp="1" noChangeAspect="1"/>
          </p:cNvPicPr>
          <p:nvPr>
            <p:ph idx="1"/>
          </p:nvPr>
        </p:nvPicPr>
        <p:blipFill>
          <a:blip r:embed="rId2"/>
          <a:stretch>
            <a:fillRect/>
          </a:stretch>
        </p:blipFill>
        <p:spPr>
          <a:xfrm>
            <a:off x="2157839" y="2463800"/>
            <a:ext cx="6916853" cy="4051300"/>
          </a:xfrm>
          <a:prstGeom prst="rect">
            <a:avLst/>
          </a:prstGeom>
        </p:spPr>
      </p:pic>
      <p:sp>
        <p:nvSpPr>
          <p:cNvPr id="6" name="TextBox 5">
            <a:extLst>
              <a:ext uri="{FF2B5EF4-FFF2-40B4-BE49-F238E27FC236}">
                <a16:creationId xmlns:a16="http://schemas.microsoft.com/office/drawing/2014/main" id="{622076E3-3EA3-4D93-B870-985838C0F14C}"/>
              </a:ext>
            </a:extLst>
          </p:cNvPr>
          <p:cNvSpPr txBox="1"/>
          <p:nvPr/>
        </p:nvSpPr>
        <p:spPr>
          <a:xfrm>
            <a:off x="2520696" y="1769867"/>
            <a:ext cx="5041930" cy="461665"/>
          </a:xfrm>
          <a:prstGeom prst="rect">
            <a:avLst/>
          </a:prstGeom>
          <a:noFill/>
        </p:spPr>
        <p:txBody>
          <a:bodyPr wrap="square" rtlCol="0">
            <a:spAutoFit/>
          </a:bodyPr>
          <a:lstStyle/>
          <a:p>
            <a:r>
              <a:rPr lang="en-US" sz="2400" dirty="0">
                <a:solidFill>
                  <a:srgbClr val="FF0000"/>
                </a:solidFill>
              </a:rPr>
              <a:t>Choose product_line and revenue</a:t>
            </a:r>
          </a:p>
        </p:txBody>
      </p:sp>
      <p:cxnSp>
        <p:nvCxnSpPr>
          <p:cNvPr id="7" name="Straight Arrow Connector 6">
            <a:extLst>
              <a:ext uri="{FF2B5EF4-FFF2-40B4-BE49-F238E27FC236}">
                <a16:creationId xmlns:a16="http://schemas.microsoft.com/office/drawing/2014/main" id="{B7FA031F-CE08-4DE1-BCAD-4AC3C665D1D4}"/>
              </a:ext>
            </a:extLst>
          </p:cNvPr>
          <p:cNvCxnSpPr>
            <a:cxnSpLocks/>
            <a:stCxn id="6" idx="2"/>
          </p:cNvCxnSpPr>
          <p:nvPr/>
        </p:nvCxnSpPr>
        <p:spPr>
          <a:xfrm flipH="1">
            <a:off x="2948941" y="2231532"/>
            <a:ext cx="2092720" cy="168895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5686D398-373C-4835-8DD8-76842626A16D}"/>
              </a:ext>
            </a:extLst>
          </p:cNvPr>
          <p:cNvCxnSpPr>
            <a:cxnSpLocks/>
            <a:stCxn id="6" idx="2"/>
          </p:cNvCxnSpPr>
          <p:nvPr/>
        </p:nvCxnSpPr>
        <p:spPr>
          <a:xfrm flipH="1">
            <a:off x="3063241" y="2231532"/>
            <a:ext cx="1978420" cy="300340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0D938EFE-768C-4231-BFBC-6807C1A481A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1" name="Connector: Elbow 10">
            <a:extLst>
              <a:ext uri="{FF2B5EF4-FFF2-40B4-BE49-F238E27FC236}">
                <a16:creationId xmlns:a16="http://schemas.microsoft.com/office/drawing/2014/main" id="{B66233B1-6883-47C6-BE80-C0725FAA75A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2757AE39-164A-4DED-8330-3190E06FB087}"/>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3" name="Picture 12">
            <a:extLst>
              <a:ext uri="{FF2B5EF4-FFF2-40B4-BE49-F238E27FC236}">
                <a16:creationId xmlns:a16="http://schemas.microsoft.com/office/drawing/2014/main" id="{C6CFE688-E7BD-49CC-9276-799CE3F95F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Tree>
    <p:extLst>
      <p:ext uri="{BB962C8B-B14F-4D97-AF65-F5344CB8AC3E}">
        <p14:creationId xmlns:p14="http://schemas.microsoft.com/office/powerpoint/2010/main" val="378333319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4A141840-847A-410B-811B-36A03A1223F0}"/>
              </a:ext>
            </a:extLst>
          </p:cNvPr>
          <p:cNvPicPr>
            <a:picLocks noGrp="1" noChangeAspect="1"/>
          </p:cNvPicPr>
          <p:nvPr>
            <p:ph idx="1"/>
          </p:nvPr>
        </p:nvPicPr>
        <p:blipFill>
          <a:blip r:embed="rId2"/>
          <a:stretch>
            <a:fillRect/>
          </a:stretch>
        </p:blipFill>
        <p:spPr>
          <a:xfrm>
            <a:off x="2146289" y="2463800"/>
            <a:ext cx="6802686" cy="4051300"/>
          </a:xfrm>
          <a:prstGeom prst="rect">
            <a:avLst/>
          </a:prstGeom>
        </p:spPr>
      </p:pic>
      <p:sp>
        <p:nvSpPr>
          <p:cNvPr id="6" name="TextBox 5">
            <a:extLst>
              <a:ext uri="{FF2B5EF4-FFF2-40B4-BE49-F238E27FC236}">
                <a16:creationId xmlns:a16="http://schemas.microsoft.com/office/drawing/2014/main" id="{622076E3-3EA3-4D93-B870-985838C0F14C}"/>
              </a:ext>
            </a:extLst>
          </p:cNvPr>
          <p:cNvSpPr txBox="1"/>
          <p:nvPr/>
        </p:nvSpPr>
        <p:spPr>
          <a:xfrm>
            <a:off x="2520696" y="1827913"/>
            <a:ext cx="6921478" cy="461665"/>
          </a:xfrm>
          <a:prstGeom prst="rect">
            <a:avLst/>
          </a:prstGeom>
          <a:noFill/>
        </p:spPr>
        <p:txBody>
          <a:bodyPr wrap="square" rtlCol="0">
            <a:spAutoFit/>
          </a:bodyPr>
          <a:lstStyle/>
          <a:p>
            <a:r>
              <a:rPr lang="en-US" sz="2400" dirty="0">
                <a:solidFill>
                  <a:srgbClr val="FF0000"/>
                </a:solidFill>
              </a:rPr>
              <a:t>Change the format of Revenue to Currency</a:t>
            </a:r>
          </a:p>
        </p:txBody>
      </p:sp>
      <p:cxnSp>
        <p:nvCxnSpPr>
          <p:cNvPr id="10" name="Straight Arrow Connector 9">
            <a:extLst>
              <a:ext uri="{FF2B5EF4-FFF2-40B4-BE49-F238E27FC236}">
                <a16:creationId xmlns:a16="http://schemas.microsoft.com/office/drawing/2014/main" id="{EE983BAA-D8CB-485F-B11B-28DE6EB27F5A}"/>
              </a:ext>
            </a:extLst>
          </p:cNvPr>
          <p:cNvCxnSpPr>
            <a:cxnSpLocks/>
          </p:cNvCxnSpPr>
          <p:nvPr/>
        </p:nvCxnSpPr>
        <p:spPr>
          <a:xfrm>
            <a:off x="3049906" y="2235708"/>
            <a:ext cx="1957523" cy="339583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A79BF73-E1EC-43AF-9B56-983FDA2F2940}"/>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1" name="Connector: Elbow 10">
            <a:extLst>
              <a:ext uri="{FF2B5EF4-FFF2-40B4-BE49-F238E27FC236}">
                <a16:creationId xmlns:a16="http://schemas.microsoft.com/office/drawing/2014/main" id="{24AAAA8F-AA55-4C49-899B-5F0768750902}"/>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27E98256-923B-4619-A4B7-DDA5E9951BF9}"/>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3" name="Picture 12">
            <a:extLst>
              <a:ext uri="{FF2B5EF4-FFF2-40B4-BE49-F238E27FC236}">
                <a16:creationId xmlns:a16="http://schemas.microsoft.com/office/drawing/2014/main" id="{81E28B17-1C28-4FCD-8B67-F59DAB1841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Tree>
    <p:extLst>
      <p:ext uri="{BB962C8B-B14F-4D97-AF65-F5344CB8AC3E}">
        <p14:creationId xmlns:p14="http://schemas.microsoft.com/office/powerpoint/2010/main" val="45943160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1FFF4AC-41A7-44FF-94C6-0856BE9FC601}"/>
              </a:ext>
            </a:extLst>
          </p:cNvPr>
          <p:cNvPicPr>
            <a:picLocks noGrp="1" noChangeAspect="1"/>
          </p:cNvPicPr>
          <p:nvPr>
            <p:ph idx="1"/>
          </p:nvPr>
        </p:nvPicPr>
        <p:blipFill>
          <a:blip r:embed="rId2"/>
          <a:stretch>
            <a:fillRect/>
          </a:stretch>
        </p:blipFill>
        <p:spPr>
          <a:xfrm>
            <a:off x="2185600" y="2322068"/>
            <a:ext cx="6053725" cy="4051300"/>
          </a:xfrm>
          <a:prstGeom prst="rect">
            <a:avLst/>
          </a:prstGeom>
        </p:spPr>
      </p:pic>
      <p:sp>
        <p:nvSpPr>
          <p:cNvPr id="6" name="TextBox 5">
            <a:extLst>
              <a:ext uri="{FF2B5EF4-FFF2-40B4-BE49-F238E27FC236}">
                <a16:creationId xmlns:a16="http://schemas.microsoft.com/office/drawing/2014/main" id="{622076E3-3EA3-4D93-B870-985838C0F14C}"/>
              </a:ext>
            </a:extLst>
          </p:cNvPr>
          <p:cNvSpPr txBox="1"/>
          <p:nvPr/>
        </p:nvSpPr>
        <p:spPr>
          <a:xfrm>
            <a:off x="2520696" y="1792278"/>
            <a:ext cx="7825939" cy="461665"/>
          </a:xfrm>
          <a:prstGeom prst="rect">
            <a:avLst/>
          </a:prstGeom>
          <a:noFill/>
        </p:spPr>
        <p:txBody>
          <a:bodyPr wrap="square" rtlCol="0">
            <a:spAutoFit/>
          </a:bodyPr>
          <a:lstStyle/>
          <a:p>
            <a:r>
              <a:rPr lang="en-US" sz="2400" dirty="0">
                <a:solidFill>
                  <a:srgbClr val="FF0000"/>
                </a:solidFill>
              </a:rPr>
              <a:t>Add </a:t>
            </a:r>
            <a:r>
              <a:rPr lang="en-US" sz="2400" dirty="0" err="1">
                <a:solidFill>
                  <a:srgbClr val="FF0000"/>
                </a:solidFill>
              </a:rPr>
              <a:t>product_type</a:t>
            </a:r>
            <a:r>
              <a:rPr lang="en-US" sz="2400" dirty="0">
                <a:solidFill>
                  <a:srgbClr val="FF0000"/>
                </a:solidFill>
              </a:rPr>
              <a:t> and product as drill down layer</a:t>
            </a:r>
          </a:p>
        </p:txBody>
      </p:sp>
      <p:sp>
        <p:nvSpPr>
          <p:cNvPr id="9" name="Oval 8">
            <a:extLst>
              <a:ext uri="{FF2B5EF4-FFF2-40B4-BE49-F238E27FC236}">
                <a16:creationId xmlns:a16="http://schemas.microsoft.com/office/drawing/2014/main" id="{B6A7BB65-37D0-4CBD-ABA1-6E297DDE9A9D}"/>
              </a:ext>
            </a:extLst>
          </p:cNvPr>
          <p:cNvSpPr/>
          <p:nvPr/>
        </p:nvSpPr>
        <p:spPr>
          <a:xfrm>
            <a:off x="3826276" y="2612506"/>
            <a:ext cx="1670420" cy="1207319"/>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73ECA2DD-B9E3-4D27-A742-0506A6681913}"/>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1" name="Connector: Elbow 10">
            <a:extLst>
              <a:ext uri="{FF2B5EF4-FFF2-40B4-BE49-F238E27FC236}">
                <a16:creationId xmlns:a16="http://schemas.microsoft.com/office/drawing/2014/main" id="{62F85467-091B-4A3B-8E52-682D6243F34C}"/>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FBC88616-4010-4E7D-A6FB-5C9EFE045509}"/>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3" name="Picture 12">
            <a:extLst>
              <a:ext uri="{FF2B5EF4-FFF2-40B4-BE49-F238E27FC236}">
                <a16:creationId xmlns:a16="http://schemas.microsoft.com/office/drawing/2014/main" id="{74E9E0B5-3C15-419C-A28D-5F6907974B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Tree>
    <p:extLst>
      <p:ext uri="{BB962C8B-B14F-4D97-AF65-F5344CB8AC3E}">
        <p14:creationId xmlns:p14="http://schemas.microsoft.com/office/powerpoint/2010/main" val="120886951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26EEB8D4-D84E-4C65-B713-DE896F7C3413}"/>
              </a:ext>
            </a:extLst>
          </p:cNvPr>
          <p:cNvPicPr>
            <a:picLocks noGrp="1" noChangeAspect="1"/>
          </p:cNvPicPr>
          <p:nvPr>
            <p:ph idx="1"/>
          </p:nvPr>
        </p:nvPicPr>
        <p:blipFill>
          <a:blip r:embed="rId2"/>
          <a:stretch>
            <a:fillRect/>
          </a:stretch>
        </p:blipFill>
        <p:spPr>
          <a:xfrm>
            <a:off x="2332363" y="2463800"/>
            <a:ext cx="6095293" cy="4051300"/>
          </a:xfrm>
          <a:prstGeom prst="rect">
            <a:avLst/>
          </a:prstGeom>
        </p:spPr>
      </p:pic>
      <p:sp>
        <p:nvSpPr>
          <p:cNvPr id="6" name="TextBox 5">
            <a:extLst>
              <a:ext uri="{FF2B5EF4-FFF2-40B4-BE49-F238E27FC236}">
                <a16:creationId xmlns:a16="http://schemas.microsoft.com/office/drawing/2014/main" id="{622076E3-3EA3-4D93-B870-985838C0F14C}"/>
              </a:ext>
            </a:extLst>
          </p:cNvPr>
          <p:cNvSpPr txBox="1"/>
          <p:nvPr/>
        </p:nvSpPr>
        <p:spPr>
          <a:xfrm>
            <a:off x="2520696" y="1866376"/>
            <a:ext cx="5718629" cy="461665"/>
          </a:xfrm>
          <a:prstGeom prst="rect">
            <a:avLst/>
          </a:prstGeom>
          <a:noFill/>
        </p:spPr>
        <p:txBody>
          <a:bodyPr wrap="square" rtlCol="0">
            <a:spAutoFit/>
          </a:bodyPr>
          <a:lstStyle/>
          <a:p>
            <a:r>
              <a:rPr lang="en-US" sz="2400" dirty="0">
                <a:solidFill>
                  <a:srgbClr val="FF0000"/>
                </a:solidFill>
              </a:rPr>
              <a:t>Change Visual Type</a:t>
            </a:r>
          </a:p>
        </p:txBody>
      </p:sp>
      <p:sp>
        <p:nvSpPr>
          <p:cNvPr id="8" name="Oval 7">
            <a:extLst>
              <a:ext uri="{FF2B5EF4-FFF2-40B4-BE49-F238E27FC236}">
                <a16:creationId xmlns:a16="http://schemas.microsoft.com/office/drawing/2014/main" id="{52408F6A-91CA-44F8-A8B4-D4C7C0F7F56A}"/>
              </a:ext>
            </a:extLst>
          </p:cNvPr>
          <p:cNvSpPr/>
          <p:nvPr/>
        </p:nvSpPr>
        <p:spPr>
          <a:xfrm>
            <a:off x="2332363" y="5215467"/>
            <a:ext cx="1821948" cy="1435391"/>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7018F750-96E1-4B42-92D7-3EB0F2F25FA4}"/>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1" name="Connector: Elbow 10">
            <a:extLst>
              <a:ext uri="{FF2B5EF4-FFF2-40B4-BE49-F238E27FC236}">
                <a16:creationId xmlns:a16="http://schemas.microsoft.com/office/drawing/2014/main" id="{AAC31A27-16EE-4555-838E-E5EEC591DA9F}"/>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B766852D-3890-4663-BE5D-C6913D97D95F}"/>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3" name="Picture 12">
            <a:extLst>
              <a:ext uri="{FF2B5EF4-FFF2-40B4-BE49-F238E27FC236}">
                <a16:creationId xmlns:a16="http://schemas.microsoft.com/office/drawing/2014/main" id="{DFE303E7-F969-447C-B69C-8CE42F7E60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Tree>
    <p:extLst>
      <p:ext uri="{BB962C8B-B14F-4D97-AF65-F5344CB8AC3E}">
        <p14:creationId xmlns:p14="http://schemas.microsoft.com/office/powerpoint/2010/main" val="274008777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5C699D1-F588-408E-A251-B1D86EE9599C}"/>
              </a:ext>
            </a:extLst>
          </p:cNvPr>
          <p:cNvPicPr>
            <a:picLocks noGrp="1" noChangeAspect="1"/>
          </p:cNvPicPr>
          <p:nvPr>
            <p:ph idx="1"/>
          </p:nvPr>
        </p:nvPicPr>
        <p:blipFill>
          <a:blip r:embed="rId2"/>
          <a:stretch>
            <a:fillRect/>
          </a:stretch>
        </p:blipFill>
        <p:spPr>
          <a:xfrm>
            <a:off x="1066800" y="2190564"/>
            <a:ext cx="10058400" cy="3829633"/>
          </a:xfrm>
          <a:prstGeom prst="rect">
            <a:avLst/>
          </a:prstGeom>
        </p:spPr>
      </p:pic>
      <p:sp>
        <p:nvSpPr>
          <p:cNvPr id="6" name="TextBox 5">
            <a:extLst>
              <a:ext uri="{FF2B5EF4-FFF2-40B4-BE49-F238E27FC236}">
                <a16:creationId xmlns:a16="http://schemas.microsoft.com/office/drawing/2014/main" id="{622076E3-3EA3-4D93-B870-985838C0F14C}"/>
              </a:ext>
            </a:extLst>
          </p:cNvPr>
          <p:cNvSpPr txBox="1"/>
          <p:nvPr/>
        </p:nvSpPr>
        <p:spPr>
          <a:xfrm>
            <a:off x="4334582" y="1581307"/>
            <a:ext cx="5718629" cy="461665"/>
          </a:xfrm>
          <a:prstGeom prst="rect">
            <a:avLst/>
          </a:prstGeom>
          <a:noFill/>
        </p:spPr>
        <p:txBody>
          <a:bodyPr wrap="square" rtlCol="0">
            <a:spAutoFit/>
          </a:bodyPr>
          <a:lstStyle/>
          <a:p>
            <a:r>
              <a:rPr lang="en-US" sz="2400" dirty="0">
                <a:solidFill>
                  <a:srgbClr val="FF0000"/>
                </a:solidFill>
              </a:rPr>
              <a:t>Publish to Dashboard</a:t>
            </a:r>
          </a:p>
        </p:txBody>
      </p:sp>
      <p:sp>
        <p:nvSpPr>
          <p:cNvPr id="10" name="Oval 9">
            <a:extLst>
              <a:ext uri="{FF2B5EF4-FFF2-40B4-BE49-F238E27FC236}">
                <a16:creationId xmlns:a16="http://schemas.microsoft.com/office/drawing/2014/main" id="{FC8A48D7-2713-4F9E-A614-7B0EBC4C2956}"/>
              </a:ext>
            </a:extLst>
          </p:cNvPr>
          <p:cNvSpPr/>
          <p:nvPr/>
        </p:nvSpPr>
        <p:spPr>
          <a:xfrm>
            <a:off x="10053211" y="2448018"/>
            <a:ext cx="1154096" cy="354423"/>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26CFA929-6572-454A-BC75-4E9E53FE41B6}"/>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2" name="Connector: Elbow 11">
            <a:extLst>
              <a:ext uri="{FF2B5EF4-FFF2-40B4-BE49-F238E27FC236}">
                <a16:creationId xmlns:a16="http://schemas.microsoft.com/office/drawing/2014/main" id="{185B47CE-9CB5-4BE2-B09E-CE699EED9854}"/>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FE36FCC-F169-4B74-9891-67A54714E8D7}"/>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4" name="Picture 13">
            <a:extLst>
              <a:ext uri="{FF2B5EF4-FFF2-40B4-BE49-F238E27FC236}">
                <a16:creationId xmlns:a16="http://schemas.microsoft.com/office/drawing/2014/main" id="{4F216C4F-98D0-44C7-9103-A5A9660CEF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Tree>
    <p:extLst>
      <p:ext uri="{BB962C8B-B14F-4D97-AF65-F5344CB8AC3E}">
        <p14:creationId xmlns:p14="http://schemas.microsoft.com/office/powerpoint/2010/main" val="368620805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928CFB71-016B-42A5-8BEB-6F2AF11F01F3}"/>
              </a:ext>
            </a:extLst>
          </p:cNvPr>
          <p:cNvPicPr>
            <a:picLocks noGrp="1" noChangeAspect="1"/>
          </p:cNvPicPr>
          <p:nvPr>
            <p:ph idx="1"/>
          </p:nvPr>
        </p:nvPicPr>
        <p:blipFill>
          <a:blip r:embed="rId2"/>
          <a:stretch>
            <a:fillRect/>
          </a:stretch>
        </p:blipFill>
        <p:spPr>
          <a:xfrm>
            <a:off x="2089615" y="2149994"/>
            <a:ext cx="8012770" cy="3863532"/>
          </a:xfrm>
          <a:prstGeom prst="rect">
            <a:avLst/>
          </a:prstGeom>
        </p:spPr>
      </p:pic>
      <p:sp>
        <p:nvSpPr>
          <p:cNvPr id="6" name="TextBox 5">
            <a:extLst>
              <a:ext uri="{FF2B5EF4-FFF2-40B4-BE49-F238E27FC236}">
                <a16:creationId xmlns:a16="http://schemas.microsoft.com/office/drawing/2014/main" id="{622076E3-3EA3-4D93-B870-985838C0F14C}"/>
              </a:ext>
            </a:extLst>
          </p:cNvPr>
          <p:cNvSpPr txBox="1"/>
          <p:nvPr/>
        </p:nvSpPr>
        <p:spPr>
          <a:xfrm>
            <a:off x="1929583" y="1561022"/>
            <a:ext cx="8332834" cy="461665"/>
          </a:xfrm>
          <a:prstGeom prst="rect">
            <a:avLst/>
          </a:prstGeom>
          <a:noFill/>
        </p:spPr>
        <p:txBody>
          <a:bodyPr wrap="square" rtlCol="0">
            <a:spAutoFit/>
          </a:bodyPr>
          <a:lstStyle/>
          <a:p>
            <a:r>
              <a:rPr lang="en-US" sz="2400" dirty="0">
                <a:solidFill>
                  <a:srgbClr val="FF0000"/>
                </a:solidFill>
              </a:rPr>
              <a:t>Name the Dashboard and select Publish dashboard</a:t>
            </a:r>
          </a:p>
        </p:txBody>
      </p:sp>
      <p:sp>
        <p:nvSpPr>
          <p:cNvPr id="7" name="Oval 6">
            <a:extLst>
              <a:ext uri="{FF2B5EF4-FFF2-40B4-BE49-F238E27FC236}">
                <a16:creationId xmlns:a16="http://schemas.microsoft.com/office/drawing/2014/main" id="{AE752C27-EE35-43F6-ADAE-8D7E47094425}"/>
              </a:ext>
            </a:extLst>
          </p:cNvPr>
          <p:cNvSpPr/>
          <p:nvPr/>
        </p:nvSpPr>
        <p:spPr>
          <a:xfrm>
            <a:off x="7708146" y="4025491"/>
            <a:ext cx="1404767" cy="419901"/>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B56B3A1A-0A15-424C-9277-B3679D723E52}"/>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0" name="Connector: Elbow 9">
            <a:extLst>
              <a:ext uri="{FF2B5EF4-FFF2-40B4-BE49-F238E27FC236}">
                <a16:creationId xmlns:a16="http://schemas.microsoft.com/office/drawing/2014/main" id="{454AF32A-1251-4858-8F29-786816B16E6E}"/>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1AB06D3-8855-4AD0-8825-651A5DF8A8B0}"/>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2" name="Picture 11">
            <a:extLst>
              <a:ext uri="{FF2B5EF4-FFF2-40B4-BE49-F238E27FC236}">
                <a16:creationId xmlns:a16="http://schemas.microsoft.com/office/drawing/2014/main" id="{61062B8A-00D0-4942-AE9A-C56ECDF87B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Tree>
    <p:extLst>
      <p:ext uri="{BB962C8B-B14F-4D97-AF65-F5344CB8AC3E}">
        <p14:creationId xmlns:p14="http://schemas.microsoft.com/office/powerpoint/2010/main" val="124015868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7790C9A8-B5DD-4B8E-A14F-DB287998BE82}"/>
              </a:ext>
            </a:extLst>
          </p:cNvPr>
          <p:cNvPicPr>
            <a:picLocks noGrp="1" noChangeAspect="1"/>
          </p:cNvPicPr>
          <p:nvPr>
            <p:ph idx="1"/>
          </p:nvPr>
        </p:nvPicPr>
        <p:blipFill>
          <a:blip r:embed="rId2"/>
          <a:stretch>
            <a:fillRect/>
          </a:stretch>
        </p:blipFill>
        <p:spPr>
          <a:xfrm>
            <a:off x="1750188" y="2258851"/>
            <a:ext cx="8071145" cy="4051300"/>
          </a:xfrm>
          <a:prstGeom prst="rect">
            <a:avLst/>
          </a:prstGeom>
        </p:spPr>
      </p:pic>
      <p:sp>
        <p:nvSpPr>
          <p:cNvPr id="6" name="TextBox 5">
            <a:extLst>
              <a:ext uri="{FF2B5EF4-FFF2-40B4-BE49-F238E27FC236}">
                <a16:creationId xmlns:a16="http://schemas.microsoft.com/office/drawing/2014/main" id="{622076E3-3EA3-4D93-B870-985838C0F14C}"/>
              </a:ext>
            </a:extLst>
          </p:cNvPr>
          <p:cNvSpPr txBox="1"/>
          <p:nvPr/>
        </p:nvSpPr>
        <p:spPr>
          <a:xfrm>
            <a:off x="4272013" y="1615450"/>
            <a:ext cx="5718629" cy="461665"/>
          </a:xfrm>
          <a:prstGeom prst="rect">
            <a:avLst/>
          </a:prstGeom>
          <a:noFill/>
        </p:spPr>
        <p:txBody>
          <a:bodyPr wrap="square" rtlCol="0">
            <a:spAutoFit/>
          </a:bodyPr>
          <a:lstStyle/>
          <a:p>
            <a:r>
              <a:rPr lang="en-US" sz="2400" dirty="0">
                <a:solidFill>
                  <a:srgbClr val="FF0000"/>
                </a:solidFill>
              </a:rPr>
              <a:t>Share the dashboard</a:t>
            </a:r>
          </a:p>
        </p:txBody>
      </p:sp>
      <p:sp>
        <p:nvSpPr>
          <p:cNvPr id="7" name="Oval 6">
            <a:extLst>
              <a:ext uri="{FF2B5EF4-FFF2-40B4-BE49-F238E27FC236}">
                <a16:creationId xmlns:a16="http://schemas.microsoft.com/office/drawing/2014/main" id="{17BD94B8-BC0A-4523-9CB0-BE702821EEF7}"/>
              </a:ext>
            </a:extLst>
          </p:cNvPr>
          <p:cNvSpPr/>
          <p:nvPr/>
        </p:nvSpPr>
        <p:spPr>
          <a:xfrm>
            <a:off x="8118259" y="4966153"/>
            <a:ext cx="763479" cy="372862"/>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B90AD09A-9C43-4EAC-9528-8D5E8566ECDE}"/>
              </a:ext>
            </a:extLst>
          </p:cNvPr>
          <p:cNvSpPr txBox="1"/>
          <p:nvPr/>
        </p:nvSpPr>
        <p:spPr>
          <a:xfrm>
            <a:off x="440267" y="239247"/>
            <a:ext cx="4483425" cy="923330"/>
          </a:xfrm>
          <a:prstGeom prst="rect">
            <a:avLst/>
          </a:prstGeom>
          <a:noFill/>
        </p:spPr>
        <p:txBody>
          <a:bodyPr wrap="square" rtlCol="0">
            <a:spAutoFit/>
          </a:bodyPr>
          <a:lstStyle/>
          <a:p>
            <a:r>
              <a:rPr lang="en-US" sz="5400" dirty="0">
                <a:latin typeface="+mj-lt"/>
              </a:rPr>
              <a:t>QUICKSIGHT</a:t>
            </a:r>
          </a:p>
        </p:txBody>
      </p:sp>
      <p:cxnSp>
        <p:nvCxnSpPr>
          <p:cNvPr id="11" name="Connector: Elbow 10">
            <a:extLst>
              <a:ext uri="{FF2B5EF4-FFF2-40B4-BE49-F238E27FC236}">
                <a16:creationId xmlns:a16="http://schemas.microsoft.com/office/drawing/2014/main" id="{828B711E-8F00-49FE-BF18-A84ADDDC5C1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3F7B67CE-8851-4AAF-8B23-B7148CC88840}"/>
              </a:ext>
            </a:extLst>
          </p:cNvPr>
          <p:cNvSpPr txBox="1"/>
          <p:nvPr/>
        </p:nvSpPr>
        <p:spPr>
          <a:xfrm>
            <a:off x="440267" y="1064383"/>
            <a:ext cx="4638170" cy="369332"/>
          </a:xfrm>
          <a:prstGeom prst="rect">
            <a:avLst/>
          </a:prstGeom>
          <a:noFill/>
        </p:spPr>
        <p:txBody>
          <a:bodyPr wrap="square" rtlCol="0">
            <a:spAutoFit/>
          </a:bodyPr>
          <a:lstStyle/>
          <a:p>
            <a:pPr lvl="1"/>
            <a:r>
              <a:rPr lang="en-US" b="1" dirty="0"/>
              <a:t>AWS Business Intelligence Tool</a:t>
            </a:r>
          </a:p>
        </p:txBody>
      </p:sp>
      <p:pic>
        <p:nvPicPr>
          <p:cNvPr id="13" name="Picture 12">
            <a:extLst>
              <a:ext uri="{FF2B5EF4-FFF2-40B4-BE49-F238E27FC236}">
                <a16:creationId xmlns:a16="http://schemas.microsoft.com/office/drawing/2014/main" id="{938A440F-0D8D-4CAA-A0F8-3327773D6F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
        <p:nvSpPr>
          <p:cNvPr id="2" name="Rectangle 1">
            <a:extLst>
              <a:ext uri="{FF2B5EF4-FFF2-40B4-BE49-F238E27FC236}">
                <a16:creationId xmlns:a16="http://schemas.microsoft.com/office/drawing/2014/main" id="{92C9617F-E6C8-4783-8C1C-20712EE2BC8A}"/>
              </a:ext>
            </a:extLst>
          </p:cNvPr>
          <p:cNvSpPr/>
          <p:nvPr/>
        </p:nvSpPr>
        <p:spPr>
          <a:xfrm>
            <a:off x="4468384" y="3077121"/>
            <a:ext cx="4357082" cy="239151"/>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8185877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D4F8A39-AD13-4509-BC6E-E377AE6C4B30}"/>
              </a:ext>
            </a:extLst>
          </p:cNvPr>
          <p:cNvSpPr>
            <a:spLocks noGrp="1"/>
          </p:cNvSpPr>
          <p:nvPr>
            <p:ph idx="1"/>
          </p:nvPr>
        </p:nvSpPr>
        <p:spPr>
          <a:xfrm>
            <a:off x="1069848" y="2121408"/>
            <a:ext cx="7812895" cy="4050792"/>
          </a:xfrm>
        </p:spPr>
        <p:txBody>
          <a:bodyPr/>
          <a:lstStyle/>
          <a:p>
            <a:pPr lvl="1"/>
            <a:r>
              <a:rPr lang="en-US" sz="2600" dirty="0"/>
              <a:t>Create </a:t>
            </a:r>
            <a:r>
              <a:rPr lang="en-US" sz="2600" dirty="0" err="1"/>
              <a:t>QuickSight</a:t>
            </a:r>
            <a:r>
              <a:rPr lang="en-US" sz="2600" dirty="0"/>
              <a:t> Account</a:t>
            </a:r>
          </a:p>
          <a:p>
            <a:pPr lvl="1"/>
            <a:r>
              <a:rPr lang="en-US" sz="2600" dirty="0"/>
              <a:t>Create Dataset</a:t>
            </a:r>
          </a:p>
          <a:p>
            <a:pPr lvl="1"/>
            <a:r>
              <a:rPr lang="en-US" sz="2600" dirty="0"/>
              <a:t>Create Analysis</a:t>
            </a:r>
          </a:p>
          <a:p>
            <a:pPr lvl="1"/>
            <a:r>
              <a:rPr lang="en-US" sz="2600" dirty="0"/>
              <a:t>Publish to Dashboard</a:t>
            </a:r>
          </a:p>
          <a:p>
            <a:pPr lvl="1"/>
            <a:endParaRPr lang="en-US" sz="2600" dirty="0"/>
          </a:p>
          <a:p>
            <a:pPr marL="274320" lvl="1" indent="0">
              <a:buNone/>
            </a:pPr>
            <a:r>
              <a:rPr lang="en-US" sz="2600" dirty="0"/>
              <a:t>(Use US-EAST-1/N. Virginia Region)</a:t>
            </a:r>
          </a:p>
          <a:p>
            <a:pPr marL="274320" lvl="1" indent="0">
              <a:buNone/>
            </a:pPr>
            <a:endParaRPr lang="en-US" sz="2600" dirty="0"/>
          </a:p>
          <a:p>
            <a:pPr lvl="1"/>
            <a:endParaRPr lang="en-US" sz="2600" dirty="0"/>
          </a:p>
          <a:p>
            <a:pPr lvl="1"/>
            <a:endParaRPr lang="en-US" sz="2600" dirty="0"/>
          </a:p>
          <a:p>
            <a:pPr lvl="2"/>
            <a:endParaRPr lang="en-US" sz="2400" dirty="0"/>
          </a:p>
          <a:p>
            <a:pPr lvl="2"/>
            <a:endParaRPr lang="en-US" dirty="0"/>
          </a:p>
        </p:txBody>
      </p:sp>
      <p:sp>
        <p:nvSpPr>
          <p:cNvPr id="8" name="TextBox 7">
            <a:extLst>
              <a:ext uri="{FF2B5EF4-FFF2-40B4-BE49-F238E27FC236}">
                <a16:creationId xmlns:a16="http://schemas.microsoft.com/office/drawing/2014/main" id="{9FACEF44-6B8B-4126-9005-88B14971F405}"/>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Lab 4</a:t>
            </a:r>
          </a:p>
        </p:txBody>
      </p:sp>
    </p:spTree>
    <p:extLst>
      <p:ext uri="{BB962C8B-B14F-4D97-AF65-F5344CB8AC3E}">
        <p14:creationId xmlns:p14="http://schemas.microsoft.com/office/powerpoint/2010/main" val="5567783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D242595-5370-44E8-A154-5272E9DE2F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7013" y="1836922"/>
            <a:ext cx="10115550" cy="4610100"/>
          </a:xfrm>
          <a:prstGeom prst="rect">
            <a:avLst/>
          </a:prstGeom>
        </p:spPr>
      </p:pic>
      <p:sp>
        <p:nvSpPr>
          <p:cNvPr id="5" name="TextBox 4">
            <a:extLst>
              <a:ext uri="{FF2B5EF4-FFF2-40B4-BE49-F238E27FC236}">
                <a16:creationId xmlns:a16="http://schemas.microsoft.com/office/drawing/2014/main" id="{881BD1B1-219F-434E-9905-7CAA1B38516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Amazon Web Services</a:t>
            </a:r>
          </a:p>
        </p:txBody>
      </p:sp>
    </p:spTree>
    <p:extLst>
      <p:ext uri="{BB962C8B-B14F-4D97-AF65-F5344CB8AC3E}">
        <p14:creationId xmlns:p14="http://schemas.microsoft.com/office/powerpoint/2010/main" val="266058990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9C12EE5-5FBC-43AF-A9DA-E15C156858E1}"/>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SUMMARY</a:t>
            </a:r>
          </a:p>
        </p:txBody>
      </p:sp>
      <p:cxnSp>
        <p:nvCxnSpPr>
          <p:cNvPr id="3" name="Connector: Elbow 2">
            <a:extLst>
              <a:ext uri="{FF2B5EF4-FFF2-40B4-BE49-F238E27FC236}">
                <a16:creationId xmlns:a16="http://schemas.microsoft.com/office/drawing/2014/main" id="{2D05FFC4-915A-45EA-8063-A3EC11C68ECA}"/>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EEE8DDD3-73FC-41DF-8821-6E48E9B4B085}"/>
              </a:ext>
            </a:extLst>
          </p:cNvPr>
          <p:cNvSpPr txBox="1"/>
          <p:nvPr/>
        </p:nvSpPr>
        <p:spPr>
          <a:xfrm>
            <a:off x="440267" y="1064383"/>
            <a:ext cx="9381066" cy="369332"/>
          </a:xfrm>
          <a:prstGeom prst="rect">
            <a:avLst/>
          </a:prstGeom>
          <a:noFill/>
        </p:spPr>
        <p:txBody>
          <a:bodyPr wrap="square" rtlCol="0">
            <a:spAutoFit/>
          </a:bodyPr>
          <a:lstStyle/>
          <a:p>
            <a:pPr lvl="1"/>
            <a:r>
              <a:rPr lang="en-US" b="1" dirty="0"/>
              <a:t>AWS Data Workflow</a:t>
            </a:r>
          </a:p>
        </p:txBody>
      </p:sp>
      <p:pic>
        <p:nvPicPr>
          <p:cNvPr id="6" name="Picture 5">
            <a:extLst>
              <a:ext uri="{FF2B5EF4-FFF2-40B4-BE49-F238E27FC236}">
                <a16:creationId xmlns:a16="http://schemas.microsoft.com/office/drawing/2014/main" id="{F98C86F7-CF28-4B72-A69A-43EA65468D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7013" y="1836922"/>
            <a:ext cx="10115550" cy="4610100"/>
          </a:xfrm>
          <a:prstGeom prst="rect">
            <a:avLst/>
          </a:prstGeom>
        </p:spPr>
      </p:pic>
    </p:spTree>
    <p:extLst>
      <p:ext uri="{BB962C8B-B14F-4D97-AF65-F5344CB8AC3E}">
        <p14:creationId xmlns:p14="http://schemas.microsoft.com/office/powerpoint/2010/main" val="112439952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9C12EE5-5FBC-43AF-A9DA-E15C156858E1}"/>
              </a:ext>
            </a:extLst>
          </p:cNvPr>
          <p:cNvSpPr txBox="1"/>
          <p:nvPr/>
        </p:nvSpPr>
        <p:spPr>
          <a:xfrm>
            <a:off x="440267" y="292105"/>
            <a:ext cx="8658578" cy="923330"/>
          </a:xfrm>
          <a:prstGeom prst="rect">
            <a:avLst/>
          </a:prstGeom>
          <a:noFill/>
        </p:spPr>
        <p:txBody>
          <a:bodyPr wrap="square" rtlCol="0">
            <a:spAutoFit/>
          </a:bodyPr>
          <a:lstStyle/>
          <a:p>
            <a:r>
              <a:rPr lang="en-US" sz="5400" dirty="0">
                <a:latin typeface="+mj-lt"/>
              </a:rPr>
              <a:t>Conclusion</a:t>
            </a:r>
          </a:p>
        </p:txBody>
      </p:sp>
      <p:cxnSp>
        <p:nvCxnSpPr>
          <p:cNvPr id="3" name="Connector: Elbow 2">
            <a:extLst>
              <a:ext uri="{FF2B5EF4-FFF2-40B4-BE49-F238E27FC236}">
                <a16:creationId xmlns:a16="http://schemas.microsoft.com/office/drawing/2014/main" id="{2D05FFC4-915A-45EA-8063-A3EC11C68ECA}"/>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EEE8DDD3-73FC-41DF-8821-6E48E9B4B085}"/>
              </a:ext>
            </a:extLst>
          </p:cNvPr>
          <p:cNvSpPr txBox="1"/>
          <p:nvPr/>
        </p:nvSpPr>
        <p:spPr>
          <a:xfrm>
            <a:off x="440267" y="1064383"/>
            <a:ext cx="9381066" cy="369332"/>
          </a:xfrm>
          <a:prstGeom prst="rect">
            <a:avLst/>
          </a:prstGeom>
          <a:noFill/>
        </p:spPr>
        <p:txBody>
          <a:bodyPr wrap="square" rtlCol="0">
            <a:spAutoFit/>
          </a:bodyPr>
          <a:lstStyle/>
          <a:p>
            <a:pPr lvl="1"/>
            <a:r>
              <a:rPr lang="en-US" b="1" dirty="0"/>
              <a:t>Glue - AWS ETL Tool</a:t>
            </a:r>
          </a:p>
        </p:txBody>
      </p:sp>
      <p:sp>
        <p:nvSpPr>
          <p:cNvPr id="7" name="Rectangle 6">
            <a:extLst>
              <a:ext uri="{FF2B5EF4-FFF2-40B4-BE49-F238E27FC236}">
                <a16:creationId xmlns:a16="http://schemas.microsoft.com/office/drawing/2014/main" id="{31FFBE9C-7CE7-43F8-B71B-332DACA82C31}"/>
              </a:ext>
            </a:extLst>
          </p:cNvPr>
          <p:cNvSpPr/>
          <p:nvPr/>
        </p:nvSpPr>
        <p:spPr>
          <a:xfrm>
            <a:off x="440267" y="1657907"/>
            <a:ext cx="8940800" cy="3970318"/>
          </a:xfrm>
          <a:prstGeom prst="rect">
            <a:avLst/>
          </a:prstGeom>
        </p:spPr>
        <p:txBody>
          <a:bodyPr wrap="square">
            <a:spAutoFit/>
          </a:bodyPr>
          <a:lstStyle/>
          <a:p>
            <a:r>
              <a:rPr lang="en-US" b="1" dirty="0"/>
              <a:t>Simple –</a:t>
            </a:r>
          </a:p>
          <a:p>
            <a:endParaRPr lang="en-US" b="1" dirty="0"/>
          </a:p>
          <a:p>
            <a:r>
              <a:rPr lang="en-US" b="1" dirty="0"/>
              <a:t>		 </a:t>
            </a:r>
            <a:r>
              <a:rPr lang="en-US" dirty="0"/>
              <a:t>Use AWS for your ETL job</a:t>
            </a:r>
          </a:p>
          <a:p>
            <a:r>
              <a:rPr lang="en-US" dirty="0"/>
              <a:t>		 Less Setup</a:t>
            </a:r>
          </a:p>
          <a:p>
            <a:r>
              <a:rPr lang="en-US" dirty="0"/>
              <a:t>		</a:t>
            </a:r>
          </a:p>
          <a:p>
            <a:r>
              <a:rPr lang="en-US" b="1" dirty="0"/>
              <a:t>Flexible –</a:t>
            </a:r>
          </a:p>
          <a:p>
            <a:endParaRPr lang="en-US" b="1" dirty="0"/>
          </a:p>
          <a:p>
            <a:r>
              <a:rPr lang="en-US" b="1" dirty="0"/>
              <a:t>		</a:t>
            </a:r>
            <a:r>
              <a:rPr lang="en-US" dirty="0"/>
              <a:t>Good for developers as well as non-developers</a:t>
            </a:r>
          </a:p>
          <a:p>
            <a:r>
              <a:rPr lang="en-US" dirty="0"/>
              <a:t>		Customizable</a:t>
            </a:r>
          </a:p>
          <a:p>
            <a:endParaRPr lang="en-US" b="1" dirty="0"/>
          </a:p>
          <a:p>
            <a:r>
              <a:rPr lang="en-US" b="1" dirty="0"/>
              <a:t>Cost Effective –</a:t>
            </a:r>
          </a:p>
          <a:p>
            <a:endParaRPr lang="en-US" b="1" dirty="0"/>
          </a:p>
          <a:p>
            <a:r>
              <a:rPr lang="en-US" b="1" dirty="0"/>
              <a:t>		</a:t>
            </a:r>
            <a:r>
              <a:rPr lang="en-US" dirty="0"/>
              <a:t>Cheaper than other ETL tools</a:t>
            </a:r>
          </a:p>
          <a:p>
            <a:r>
              <a:rPr lang="en-US" dirty="0"/>
              <a:t>		Pay only when you use Glue</a:t>
            </a:r>
          </a:p>
        </p:txBody>
      </p:sp>
    </p:spTree>
    <p:extLst>
      <p:ext uri="{BB962C8B-B14F-4D97-AF65-F5344CB8AC3E}">
        <p14:creationId xmlns:p14="http://schemas.microsoft.com/office/powerpoint/2010/main" val="198519660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9C12EE5-5FBC-43AF-A9DA-E15C156858E1}"/>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CLEAN UP</a:t>
            </a:r>
          </a:p>
        </p:txBody>
      </p:sp>
      <p:cxnSp>
        <p:nvCxnSpPr>
          <p:cNvPr id="3" name="Connector: Elbow 2">
            <a:extLst>
              <a:ext uri="{FF2B5EF4-FFF2-40B4-BE49-F238E27FC236}">
                <a16:creationId xmlns:a16="http://schemas.microsoft.com/office/drawing/2014/main" id="{2D05FFC4-915A-45EA-8063-A3EC11C68ECA}"/>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EEE8DDD3-73FC-41DF-8821-6E48E9B4B085}"/>
              </a:ext>
            </a:extLst>
          </p:cNvPr>
          <p:cNvSpPr txBox="1"/>
          <p:nvPr/>
        </p:nvSpPr>
        <p:spPr>
          <a:xfrm>
            <a:off x="440267" y="1064383"/>
            <a:ext cx="9381066" cy="369332"/>
          </a:xfrm>
          <a:prstGeom prst="rect">
            <a:avLst/>
          </a:prstGeom>
          <a:noFill/>
        </p:spPr>
        <p:txBody>
          <a:bodyPr wrap="square" rtlCol="0">
            <a:spAutoFit/>
          </a:bodyPr>
          <a:lstStyle/>
          <a:p>
            <a:pPr lvl="1"/>
            <a:r>
              <a:rPr lang="en-US" b="1" dirty="0"/>
              <a:t>AWS </a:t>
            </a:r>
          </a:p>
        </p:txBody>
      </p:sp>
      <p:sp>
        <p:nvSpPr>
          <p:cNvPr id="5" name="TextBox 4">
            <a:extLst>
              <a:ext uri="{FF2B5EF4-FFF2-40B4-BE49-F238E27FC236}">
                <a16:creationId xmlns:a16="http://schemas.microsoft.com/office/drawing/2014/main" id="{6157D0D8-7AC4-446D-A9BA-F0A08EAEFC95}"/>
              </a:ext>
            </a:extLst>
          </p:cNvPr>
          <p:cNvSpPr txBox="1"/>
          <p:nvPr/>
        </p:nvSpPr>
        <p:spPr>
          <a:xfrm>
            <a:off x="671327" y="2030243"/>
            <a:ext cx="7899991" cy="3970318"/>
          </a:xfrm>
          <a:prstGeom prst="rect">
            <a:avLst/>
          </a:prstGeom>
          <a:noFill/>
        </p:spPr>
        <p:txBody>
          <a:bodyPr wrap="square" rtlCol="0">
            <a:spAutoFit/>
          </a:bodyPr>
          <a:lstStyle/>
          <a:p>
            <a:r>
              <a:rPr lang="en-US" sz="2400" dirty="0"/>
              <a:t>Delete the following resources:</a:t>
            </a:r>
          </a:p>
          <a:p>
            <a:r>
              <a:rPr lang="en-US" sz="2400" dirty="0"/>
              <a:t>	</a:t>
            </a:r>
            <a:r>
              <a:rPr lang="en-US" sz="2400" dirty="0">
                <a:solidFill>
                  <a:srgbClr val="FF0000"/>
                </a:solidFill>
              </a:rPr>
              <a:t>Redshift Cluster *</a:t>
            </a:r>
          </a:p>
          <a:p>
            <a:r>
              <a:rPr lang="en-US" sz="2400" dirty="0">
                <a:solidFill>
                  <a:srgbClr val="FF0000"/>
                </a:solidFill>
              </a:rPr>
              <a:t>	S3 Bucket *</a:t>
            </a:r>
          </a:p>
          <a:p>
            <a:r>
              <a:rPr lang="en-US" sz="2400" dirty="0">
                <a:solidFill>
                  <a:srgbClr val="FF0000"/>
                </a:solidFill>
              </a:rPr>
              <a:t>	</a:t>
            </a:r>
            <a:r>
              <a:rPr lang="en-US" sz="2400" dirty="0" err="1">
                <a:solidFill>
                  <a:srgbClr val="FF0000"/>
                </a:solidFill>
              </a:rPr>
              <a:t>QuickSight</a:t>
            </a:r>
            <a:r>
              <a:rPr lang="en-US" sz="2400" dirty="0">
                <a:solidFill>
                  <a:srgbClr val="FF0000"/>
                </a:solidFill>
              </a:rPr>
              <a:t> Account *</a:t>
            </a:r>
          </a:p>
          <a:p>
            <a:r>
              <a:rPr lang="en-US" sz="2400" dirty="0"/>
              <a:t>	Glue Job</a:t>
            </a:r>
          </a:p>
          <a:p>
            <a:r>
              <a:rPr lang="en-US" sz="2400" dirty="0"/>
              <a:t>	Glue Database</a:t>
            </a:r>
          </a:p>
          <a:p>
            <a:r>
              <a:rPr lang="en-US" sz="2400" dirty="0"/>
              <a:t>	Glue Table</a:t>
            </a:r>
          </a:p>
          <a:p>
            <a:r>
              <a:rPr lang="en-US" sz="2400" dirty="0"/>
              <a:t>	Glue Connection</a:t>
            </a:r>
          </a:p>
          <a:p>
            <a:r>
              <a:rPr lang="en-US" sz="2400" dirty="0"/>
              <a:t>		</a:t>
            </a:r>
          </a:p>
          <a:p>
            <a:r>
              <a:rPr lang="en-US" dirty="0"/>
              <a:t>	</a:t>
            </a:r>
          </a:p>
          <a:p>
            <a:r>
              <a:rPr lang="en-US" dirty="0">
                <a:solidFill>
                  <a:srgbClr val="FF0000"/>
                </a:solidFill>
              </a:rPr>
              <a:t>*</a:t>
            </a:r>
            <a:r>
              <a:rPr lang="en-US" dirty="0"/>
              <a:t> </a:t>
            </a:r>
            <a:r>
              <a:rPr lang="en-US" dirty="0">
                <a:solidFill>
                  <a:srgbClr val="FF0000"/>
                </a:solidFill>
              </a:rPr>
              <a:t>These services will accrue charges to your AWS account  if not removed</a:t>
            </a:r>
          </a:p>
        </p:txBody>
      </p:sp>
    </p:spTree>
    <p:extLst>
      <p:ext uri="{BB962C8B-B14F-4D97-AF65-F5344CB8AC3E}">
        <p14:creationId xmlns:p14="http://schemas.microsoft.com/office/powerpoint/2010/main" val="425738228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9C12EE5-5FBC-43AF-A9DA-E15C156858E1}"/>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RESOURCES</a:t>
            </a:r>
          </a:p>
        </p:txBody>
      </p:sp>
      <p:cxnSp>
        <p:nvCxnSpPr>
          <p:cNvPr id="3" name="Connector: Elbow 2">
            <a:extLst>
              <a:ext uri="{FF2B5EF4-FFF2-40B4-BE49-F238E27FC236}">
                <a16:creationId xmlns:a16="http://schemas.microsoft.com/office/drawing/2014/main" id="{2D05FFC4-915A-45EA-8063-A3EC11C68ECA}"/>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EEE8DDD3-73FC-41DF-8821-6E48E9B4B085}"/>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sp>
        <p:nvSpPr>
          <p:cNvPr id="5" name="Rectangle 4">
            <a:extLst>
              <a:ext uri="{FF2B5EF4-FFF2-40B4-BE49-F238E27FC236}">
                <a16:creationId xmlns:a16="http://schemas.microsoft.com/office/drawing/2014/main" id="{2A881DA3-C78F-40D9-AD49-8BCD94A73E2A}"/>
              </a:ext>
            </a:extLst>
          </p:cNvPr>
          <p:cNvSpPr/>
          <p:nvPr/>
        </p:nvSpPr>
        <p:spPr>
          <a:xfrm>
            <a:off x="440267" y="4612562"/>
            <a:ext cx="4564006" cy="646331"/>
          </a:xfrm>
          <a:prstGeom prst="rect">
            <a:avLst/>
          </a:prstGeom>
        </p:spPr>
        <p:txBody>
          <a:bodyPr wrap="none">
            <a:spAutoFit/>
          </a:bodyPr>
          <a:lstStyle/>
          <a:p>
            <a:r>
              <a:rPr lang="en-US" dirty="0"/>
              <a:t>AWS Services Documentation</a:t>
            </a:r>
          </a:p>
          <a:p>
            <a:r>
              <a:rPr lang="en-US" dirty="0">
                <a:hlinkClick r:id="rId2"/>
              </a:rPr>
              <a:t>https://aws.amazon.com/documentation/</a:t>
            </a:r>
            <a:endParaRPr lang="en-US" dirty="0"/>
          </a:p>
        </p:txBody>
      </p:sp>
      <p:sp>
        <p:nvSpPr>
          <p:cNvPr id="7" name="Rectangle 6">
            <a:extLst>
              <a:ext uri="{FF2B5EF4-FFF2-40B4-BE49-F238E27FC236}">
                <a16:creationId xmlns:a16="http://schemas.microsoft.com/office/drawing/2014/main" id="{19C7EB6F-6421-4F71-A8C3-BA6E63A9D210}"/>
              </a:ext>
            </a:extLst>
          </p:cNvPr>
          <p:cNvSpPr/>
          <p:nvPr/>
        </p:nvSpPr>
        <p:spPr>
          <a:xfrm>
            <a:off x="440267" y="1657907"/>
            <a:ext cx="3451522" cy="646331"/>
          </a:xfrm>
          <a:prstGeom prst="rect">
            <a:avLst/>
          </a:prstGeom>
        </p:spPr>
        <p:txBody>
          <a:bodyPr wrap="none">
            <a:spAutoFit/>
          </a:bodyPr>
          <a:lstStyle/>
          <a:p>
            <a:r>
              <a:rPr lang="en-US" b="1" dirty="0"/>
              <a:t>AWS Glue Documentation</a:t>
            </a:r>
          </a:p>
          <a:p>
            <a:r>
              <a:rPr lang="en-US" dirty="0">
                <a:hlinkClick r:id="rId3"/>
              </a:rPr>
              <a:t>https://aws.amazon.com/glue/</a:t>
            </a:r>
            <a:endParaRPr lang="en-US" dirty="0"/>
          </a:p>
        </p:txBody>
      </p:sp>
      <p:sp>
        <p:nvSpPr>
          <p:cNvPr id="9" name="Rectangle 8">
            <a:extLst>
              <a:ext uri="{FF2B5EF4-FFF2-40B4-BE49-F238E27FC236}">
                <a16:creationId xmlns:a16="http://schemas.microsoft.com/office/drawing/2014/main" id="{AC6F90D4-FF31-47DF-82BB-E791E5C62091}"/>
              </a:ext>
            </a:extLst>
          </p:cNvPr>
          <p:cNvSpPr/>
          <p:nvPr/>
        </p:nvSpPr>
        <p:spPr>
          <a:xfrm>
            <a:off x="440267" y="2304238"/>
            <a:ext cx="8826006" cy="2308324"/>
          </a:xfrm>
          <a:prstGeom prst="rect">
            <a:avLst/>
          </a:prstGeom>
        </p:spPr>
        <p:txBody>
          <a:bodyPr wrap="none">
            <a:spAutoFit/>
          </a:bodyPr>
          <a:lstStyle/>
          <a:p>
            <a:r>
              <a:rPr lang="en-US" b="1" dirty="0"/>
              <a:t>Pricing</a:t>
            </a:r>
          </a:p>
          <a:p>
            <a:r>
              <a:rPr lang="en-US" dirty="0"/>
              <a:t>Informatica</a:t>
            </a:r>
          </a:p>
          <a:p>
            <a:r>
              <a:rPr lang="en-US" dirty="0">
                <a:hlinkClick r:id="rId4"/>
              </a:rPr>
              <a:t>https://aws.amazon.com/marketplace/pp/B0752DY9DV?qid=1534179668153&amp;sr=</a:t>
            </a:r>
          </a:p>
          <a:p>
            <a:r>
              <a:rPr lang="en-US" dirty="0">
                <a:hlinkClick r:id="rId4"/>
              </a:rPr>
              <a:t>0-1&amp;ref_=srh_res_product_title</a:t>
            </a:r>
            <a:endParaRPr lang="en-US" dirty="0"/>
          </a:p>
          <a:p>
            <a:r>
              <a:rPr lang="en-US" dirty="0"/>
              <a:t>Glue</a:t>
            </a:r>
          </a:p>
          <a:p>
            <a:r>
              <a:rPr lang="en-US" dirty="0">
                <a:hlinkClick r:id="rId5"/>
              </a:rPr>
              <a:t>https://aws.amazon.com/glue/pricing/</a:t>
            </a:r>
            <a:endParaRPr lang="en-US" dirty="0"/>
          </a:p>
          <a:p>
            <a:r>
              <a:rPr lang="en-US" dirty="0" err="1"/>
              <a:t>Matillion</a:t>
            </a:r>
            <a:endParaRPr lang="en-US" dirty="0"/>
          </a:p>
          <a:p>
            <a:r>
              <a:rPr lang="en-US" dirty="0">
                <a:hlinkClick r:id="rId6"/>
              </a:rPr>
              <a:t>https://aws.amazon.com/marketplace/pp/B010ED5YF8</a:t>
            </a:r>
            <a:endParaRPr lang="en-US" dirty="0"/>
          </a:p>
        </p:txBody>
      </p:sp>
      <p:sp>
        <p:nvSpPr>
          <p:cNvPr id="11" name="Rectangle 10">
            <a:extLst>
              <a:ext uri="{FF2B5EF4-FFF2-40B4-BE49-F238E27FC236}">
                <a16:creationId xmlns:a16="http://schemas.microsoft.com/office/drawing/2014/main" id="{BA177A22-5647-4C23-B958-4A00C78EE4C4}"/>
              </a:ext>
            </a:extLst>
          </p:cNvPr>
          <p:cNvSpPr/>
          <p:nvPr/>
        </p:nvSpPr>
        <p:spPr>
          <a:xfrm>
            <a:off x="440267" y="5258893"/>
            <a:ext cx="9445791" cy="1200329"/>
          </a:xfrm>
          <a:prstGeom prst="rect">
            <a:avLst/>
          </a:prstGeom>
        </p:spPr>
        <p:txBody>
          <a:bodyPr wrap="none">
            <a:spAutoFit/>
          </a:bodyPr>
          <a:lstStyle/>
          <a:p>
            <a:r>
              <a:rPr lang="en-US" dirty="0"/>
              <a:t>Hadoop vs AWS</a:t>
            </a:r>
          </a:p>
          <a:p>
            <a:r>
              <a:rPr lang="en-US" dirty="0">
                <a:hlinkClick r:id="rId7"/>
              </a:rPr>
              <a:t>https://www.trustradius.com/compare-products/amazon-web-services-vs-hadoop</a:t>
            </a:r>
            <a:endParaRPr lang="en-US" dirty="0"/>
          </a:p>
          <a:p>
            <a:r>
              <a:rPr lang="en-US" dirty="0">
                <a:hlinkClick r:id="rId8"/>
              </a:rPr>
              <a:t>https://databricks.com/blog/2017/05/31/top-5-reasons-for-choosing-s3-over-hdfs.html</a:t>
            </a:r>
            <a:endParaRPr lang="en-US" dirty="0"/>
          </a:p>
          <a:p>
            <a:r>
              <a:rPr lang="en-US" dirty="0">
                <a:hlinkClick r:id="rId9"/>
              </a:rPr>
              <a:t>https://data-flair.training/blogs/13-limitations-of-hadoop/</a:t>
            </a:r>
            <a:endParaRPr lang="en-US" dirty="0"/>
          </a:p>
        </p:txBody>
      </p:sp>
    </p:spTree>
    <p:extLst>
      <p:ext uri="{BB962C8B-B14F-4D97-AF65-F5344CB8AC3E}">
        <p14:creationId xmlns:p14="http://schemas.microsoft.com/office/powerpoint/2010/main" val="11923573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DACFFBF-A1B2-411B-8DC0-4C69C568B813}"/>
              </a:ext>
            </a:extLst>
          </p:cNvPr>
          <p:cNvPicPr>
            <a:picLocks noChangeAspect="1"/>
          </p:cNvPicPr>
          <p:nvPr/>
        </p:nvPicPr>
        <p:blipFill>
          <a:blip r:embed="rId2"/>
          <a:stretch>
            <a:fillRect/>
          </a:stretch>
        </p:blipFill>
        <p:spPr>
          <a:xfrm>
            <a:off x="821796" y="1433894"/>
            <a:ext cx="10239375" cy="5210175"/>
          </a:xfrm>
          <a:prstGeom prst="rect">
            <a:avLst/>
          </a:prstGeom>
          <a:ln>
            <a:solidFill>
              <a:schemeClr val="tx1"/>
            </a:solidFill>
          </a:ln>
        </p:spPr>
      </p:pic>
      <p:sp>
        <p:nvSpPr>
          <p:cNvPr id="6" name="TextBox 5">
            <a:extLst>
              <a:ext uri="{FF2B5EF4-FFF2-40B4-BE49-F238E27FC236}">
                <a16:creationId xmlns:a16="http://schemas.microsoft.com/office/drawing/2014/main" id="{65A72F51-5AC6-45F3-9727-455211DCFB81}"/>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cxnSp>
        <p:nvCxnSpPr>
          <p:cNvPr id="7" name="Connector: Elbow 6">
            <a:extLst>
              <a:ext uri="{FF2B5EF4-FFF2-40B4-BE49-F238E27FC236}">
                <a16:creationId xmlns:a16="http://schemas.microsoft.com/office/drawing/2014/main" id="{DCC36A8A-D893-4190-865E-D2A33CAA7F9F}"/>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B905B64-FA4F-4C3E-BE91-83FA31FFEC62}"/>
              </a:ext>
            </a:extLst>
          </p:cNvPr>
          <p:cNvSpPr txBox="1"/>
          <p:nvPr/>
        </p:nvSpPr>
        <p:spPr>
          <a:xfrm>
            <a:off x="440267" y="1004340"/>
            <a:ext cx="5565422" cy="369332"/>
          </a:xfrm>
          <a:prstGeom prst="rect">
            <a:avLst/>
          </a:prstGeom>
          <a:noFill/>
        </p:spPr>
        <p:txBody>
          <a:bodyPr wrap="square" rtlCol="0">
            <a:spAutoFit/>
          </a:bodyPr>
          <a:lstStyle/>
          <a:p>
            <a:pPr lvl="1"/>
            <a:r>
              <a:rPr lang="en-US" b="1" dirty="0"/>
              <a:t> Create AWS Data Warehouse</a:t>
            </a:r>
          </a:p>
        </p:txBody>
      </p:sp>
      <p:sp>
        <p:nvSpPr>
          <p:cNvPr id="10" name="Oval 9">
            <a:extLst>
              <a:ext uri="{FF2B5EF4-FFF2-40B4-BE49-F238E27FC236}">
                <a16:creationId xmlns:a16="http://schemas.microsoft.com/office/drawing/2014/main" id="{A3310405-BF4E-4E95-9226-5E630A17EB2C}"/>
              </a:ext>
            </a:extLst>
          </p:cNvPr>
          <p:cNvSpPr/>
          <p:nvPr/>
        </p:nvSpPr>
        <p:spPr>
          <a:xfrm>
            <a:off x="4522663" y="2384981"/>
            <a:ext cx="1284248" cy="688158"/>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8945414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43053EF-5CAF-4682-80F6-793DB77399B9}"/>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cxnSp>
        <p:nvCxnSpPr>
          <p:cNvPr id="7" name="Connector: Elbow 6">
            <a:extLst>
              <a:ext uri="{FF2B5EF4-FFF2-40B4-BE49-F238E27FC236}">
                <a16:creationId xmlns:a16="http://schemas.microsoft.com/office/drawing/2014/main" id="{1BF75A87-39A0-4F93-9141-F971A26D20A7}"/>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8FCB5D8-7D32-43A5-A374-C715E865B764}"/>
              </a:ext>
            </a:extLst>
          </p:cNvPr>
          <p:cNvSpPr txBox="1"/>
          <p:nvPr/>
        </p:nvSpPr>
        <p:spPr>
          <a:xfrm>
            <a:off x="440267" y="1004340"/>
            <a:ext cx="5565422" cy="369332"/>
          </a:xfrm>
          <a:prstGeom prst="rect">
            <a:avLst/>
          </a:prstGeom>
          <a:noFill/>
        </p:spPr>
        <p:txBody>
          <a:bodyPr wrap="square" rtlCol="0">
            <a:spAutoFit/>
          </a:bodyPr>
          <a:lstStyle/>
          <a:p>
            <a:pPr lvl="1"/>
            <a:r>
              <a:rPr lang="en-US" b="1" dirty="0"/>
              <a:t> Create AWS Data Warehouse</a:t>
            </a:r>
          </a:p>
        </p:txBody>
      </p:sp>
      <p:pic>
        <p:nvPicPr>
          <p:cNvPr id="9" name="Picture 8">
            <a:extLst>
              <a:ext uri="{FF2B5EF4-FFF2-40B4-BE49-F238E27FC236}">
                <a16:creationId xmlns:a16="http://schemas.microsoft.com/office/drawing/2014/main" id="{7D884A71-C816-44B4-BD19-5574F244FEA5}"/>
              </a:ext>
            </a:extLst>
          </p:cNvPr>
          <p:cNvPicPr>
            <a:picLocks noChangeAspect="1"/>
          </p:cNvPicPr>
          <p:nvPr/>
        </p:nvPicPr>
        <p:blipFill>
          <a:blip r:embed="rId2"/>
          <a:stretch>
            <a:fillRect/>
          </a:stretch>
        </p:blipFill>
        <p:spPr>
          <a:xfrm>
            <a:off x="3603089" y="1373672"/>
            <a:ext cx="8299369" cy="4738344"/>
          </a:xfrm>
          <a:prstGeom prst="rect">
            <a:avLst/>
          </a:prstGeom>
          <a:ln>
            <a:solidFill>
              <a:schemeClr val="tx1"/>
            </a:solidFill>
          </a:ln>
        </p:spPr>
      </p:pic>
      <p:cxnSp>
        <p:nvCxnSpPr>
          <p:cNvPr id="10" name="Straight Arrow Connector 9">
            <a:extLst>
              <a:ext uri="{FF2B5EF4-FFF2-40B4-BE49-F238E27FC236}">
                <a16:creationId xmlns:a16="http://schemas.microsoft.com/office/drawing/2014/main" id="{4FDA940D-6D63-417F-91D2-C05451FC91C6}"/>
              </a:ext>
            </a:extLst>
          </p:cNvPr>
          <p:cNvCxnSpPr>
            <a:cxnSpLocks/>
            <a:stCxn id="36" idx="3"/>
          </p:cNvCxnSpPr>
          <p:nvPr/>
        </p:nvCxnSpPr>
        <p:spPr>
          <a:xfrm flipV="1">
            <a:off x="2714920" y="5084840"/>
            <a:ext cx="4029946" cy="73481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714B2493-19DC-4FBE-9593-C266C0A2C76C}"/>
              </a:ext>
            </a:extLst>
          </p:cNvPr>
          <p:cNvCxnSpPr>
            <a:cxnSpLocks/>
            <a:stCxn id="31" idx="3"/>
          </p:cNvCxnSpPr>
          <p:nvPr/>
        </p:nvCxnSpPr>
        <p:spPr>
          <a:xfrm flipV="1">
            <a:off x="2129062" y="4111598"/>
            <a:ext cx="4559243" cy="77162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D2781EF7-BC75-42E9-AF19-ABA65CCE7C4C}"/>
              </a:ext>
            </a:extLst>
          </p:cNvPr>
          <p:cNvCxnSpPr>
            <a:cxnSpLocks/>
            <a:stCxn id="29" idx="3"/>
          </p:cNvCxnSpPr>
          <p:nvPr/>
        </p:nvCxnSpPr>
        <p:spPr>
          <a:xfrm flipV="1">
            <a:off x="3129699" y="3206204"/>
            <a:ext cx="3558606" cy="7536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ED4CC7B-5FCB-4C5B-A3E5-AD283E238154}"/>
              </a:ext>
            </a:extLst>
          </p:cNvPr>
          <p:cNvCxnSpPr>
            <a:cxnSpLocks/>
            <a:stCxn id="26" idx="3"/>
          </p:cNvCxnSpPr>
          <p:nvPr/>
        </p:nvCxnSpPr>
        <p:spPr>
          <a:xfrm>
            <a:off x="2988193" y="2371086"/>
            <a:ext cx="3700112" cy="11372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478DE2CC-8B8F-4D4F-B051-D8EBF7501CB0}"/>
              </a:ext>
            </a:extLst>
          </p:cNvPr>
          <p:cNvSpPr txBox="1"/>
          <p:nvPr/>
        </p:nvSpPr>
        <p:spPr>
          <a:xfrm>
            <a:off x="616275" y="2140253"/>
            <a:ext cx="2371918" cy="461665"/>
          </a:xfrm>
          <a:prstGeom prst="rect">
            <a:avLst/>
          </a:prstGeom>
          <a:noFill/>
        </p:spPr>
        <p:txBody>
          <a:bodyPr wrap="square" rtlCol="0">
            <a:spAutoFit/>
          </a:bodyPr>
          <a:lstStyle/>
          <a:p>
            <a:r>
              <a:rPr lang="en-US" sz="2400" dirty="0">
                <a:solidFill>
                  <a:srgbClr val="FF0000"/>
                </a:solidFill>
                <a:latin typeface="+mj-lt"/>
              </a:rPr>
              <a:t>Specify Cluster Name</a:t>
            </a:r>
          </a:p>
        </p:txBody>
      </p:sp>
      <p:sp>
        <p:nvSpPr>
          <p:cNvPr id="29" name="TextBox 28">
            <a:extLst>
              <a:ext uri="{FF2B5EF4-FFF2-40B4-BE49-F238E27FC236}">
                <a16:creationId xmlns:a16="http://schemas.microsoft.com/office/drawing/2014/main" id="{528C451E-92F1-40C0-9B9A-52628AC5DAA5}"/>
              </a:ext>
            </a:extLst>
          </p:cNvPr>
          <p:cNvSpPr txBox="1"/>
          <p:nvPr/>
        </p:nvSpPr>
        <p:spPr>
          <a:xfrm>
            <a:off x="616275" y="2866071"/>
            <a:ext cx="2513424" cy="830997"/>
          </a:xfrm>
          <a:prstGeom prst="rect">
            <a:avLst/>
          </a:prstGeom>
          <a:noFill/>
        </p:spPr>
        <p:txBody>
          <a:bodyPr wrap="square" rtlCol="0">
            <a:spAutoFit/>
          </a:bodyPr>
          <a:lstStyle/>
          <a:p>
            <a:r>
              <a:rPr lang="en-US" sz="2400" dirty="0">
                <a:solidFill>
                  <a:srgbClr val="FF0000"/>
                </a:solidFill>
                <a:latin typeface="+mj-lt"/>
              </a:rPr>
              <a:t>Give your cluster a Database to start with</a:t>
            </a:r>
          </a:p>
        </p:txBody>
      </p:sp>
      <p:sp>
        <p:nvSpPr>
          <p:cNvPr id="31" name="TextBox 30">
            <a:extLst>
              <a:ext uri="{FF2B5EF4-FFF2-40B4-BE49-F238E27FC236}">
                <a16:creationId xmlns:a16="http://schemas.microsoft.com/office/drawing/2014/main" id="{99874CBA-2A5B-494B-8760-D7A0782709DB}"/>
              </a:ext>
            </a:extLst>
          </p:cNvPr>
          <p:cNvSpPr txBox="1"/>
          <p:nvPr/>
        </p:nvSpPr>
        <p:spPr>
          <a:xfrm>
            <a:off x="590992" y="4652389"/>
            <a:ext cx="1538070" cy="461665"/>
          </a:xfrm>
          <a:prstGeom prst="rect">
            <a:avLst/>
          </a:prstGeom>
          <a:noFill/>
        </p:spPr>
        <p:txBody>
          <a:bodyPr wrap="square" rtlCol="0">
            <a:spAutoFit/>
          </a:bodyPr>
          <a:lstStyle/>
          <a:p>
            <a:r>
              <a:rPr lang="en-US" sz="2400" dirty="0">
                <a:solidFill>
                  <a:srgbClr val="FF0000"/>
                </a:solidFill>
                <a:latin typeface="+mj-lt"/>
              </a:rPr>
              <a:t>Create a user</a:t>
            </a:r>
          </a:p>
        </p:txBody>
      </p:sp>
      <p:sp>
        <p:nvSpPr>
          <p:cNvPr id="36" name="TextBox 35">
            <a:extLst>
              <a:ext uri="{FF2B5EF4-FFF2-40B4-BE49-F238E27FC236}">
                <a16:creationId xmlns:a16="http://schemas.microsoft.com/office/drawing/2014/main" id="{770CA718-8170-443F-B6E9-B96609403C3A}"/>
              </a:ext>
            </a:extLst>
          </p:cNvPr>
          <p:cNvSpPr txBox="1"/>
          <p:nvPr/>
        </p:nvSpPr>
        <p:spPr>
          <a:xfrm>
            <a:off x="616275" y="5404157"/>
            <a:ext cx="2098645" cy="830997"/>
          </a:xfrm>
          <a:prstGeom prst="rect">
            <a:avLst/>
          </a:prstGeom>
          <a:noFill/>
        </p:spPr>
        <p:txBody>
          <a:bodyPr wrap="square" rtlCol="0">
            <a:spAutoFit/>
          </a:bodyPr>
          <a:lstStyle/>
          <a:p>
            <a:r>
              <a:rPr lang="en-US" sz="2400" dirty="0">
                <a:solidFill>
                  <a:srgbClr val="FF0000"/>
                </a:solidFill>
                <a:latin typeface="+mj-lt"/>
              </a:rPr>
              <a:t>Create a password for the user</a:t>
            </a:r>
          </a:p>
        </p:txBody>
      </p:sp>
      <p:sp>
        <p:nvSpPr>
          <p:cNvPr id="39" name="Oval 38">
            <a:extLst>
              <a:ext uri="{FF2B5EF4-FFF2-40B4-BE49-F238E27FC236}">
                <a16:creationId xmlns:a16="http://schemas.microsoft.com/office/drawing/2014/main" id="{EA66084A-EDB9-49A3-960D-EDE762CD46B7}"/>
              </a:ext>
            </a:extLst>
          </p:cNvPr>
          <p:cNvSpPr/>
          <p:nvPr/>
        </p:nvSpPr>
        <p:spPr>
          <a:xfrm>
            <a:off x="10471439" y="5372308"/>
            <a:ext cx="944883" cy="429060"/>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cxnSp>
        <p:nvCxnSpPr>
          <p:cNvPr id="15" name="Straight Arrow Connector 14">
            <a:extLst>
              <a:ext uri="{FF2B5EF4-FFF2-40B4-BE49-F238E27FC236}">
                <a16:creationId xmlns:a16="http://schemas.microsoft.com/office/drawing/2014/main" id="{CFBC2EE2-5CCF-42DF-9402-1AC2A3A7333D}"/>
              </a:ext>
            </a:extLst>
          </p:cNvPr>
          <p:cNvCxnSpPr>
            <a:cxnSpLocks/>
            <a:stCxn id="36" idx="3"/>
          </p:cNvCxnSpPr>
          <p:nvPr/>
        </p:nvCxnSpPr>
        <p:spPr>
          <a:xfrm flipV="1">
            <a:off x="2714920" y="4487160"/>
            <a:ext cx="3973385" cy="133249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2891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xit" presetSubtype="0" fill="hold" nodeType="withEffect">
                                  <p:stCondLst>
                                    <p:cond delay="0"/>
                                  </p:stCondLst>
                                  <p:childTnLst>
                                    <p:set>
                                      <p:cBhvr>
                                        <p:cTn id="16" dur="1" fill="hold">
                                          <p:stCondLst>
                                            <p:cond delay="0"/>
                                          </p:stCondLst>
                                        </p:cTn>
                                        <p:tgtEl>
                                          <p:spTgt spid="13"/>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26"/>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xit" presetSubtype="0" fill="hold" nodeType="withEffect">
                                  <p:stCondLst>
                                    <p:cond delay="0"/>
                                  </p:stCondLst>
                                  <p:childTnLst>
                                    <p:set>
                                      <p:cBhvr>
                                        <p:cTn id="26" dur="1" fill="hold">
                                          <p:stCondLst>
                                            <p:cond delay="0"/>
                                          </p:stCondLst>
                                        </p:cTn>
                                        <p:tgtEl>
                                          <p:spTgt spid="12"/>
                                        </p:tgtEl>
                                        <p:attrNameLst>
                                          <p:attrName>style.visibility</p:attrName>
                                        </p:attrNameLst>
                                      </p:cBhvr>
                                      <p:to>
                                        <p:strVal val="hidden"/>
                                      </p:to>
                                    </p:set>
                                  </p:childTnLst>
                                </p:cTn>
                              </p:par>
                              <p:par>
                                <p:cTn id="27" presetID="1" presetClass="exit" presetSubtype="0" fill="hold" grpId="1" nodeType="withEffect">
                                  <p:stCondLst>
                                    <p:cond delay="0"/>
                                  </p:stCondLst>
                                  <p:childTnLst>
                                    <p:set>
                                      <p:cBhvr>
                                        <p:cTn id="28" dur="1" fill="hold">
                                          <p:stCondLst>
                                            <p:cond delay="0"/>
                                          </p:stCondLst>
                                        </p:cTn>
                                        <p:tgtEl>
                                          <p:spTgt spid="29"/>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par>
                                <p:cTn id="35" presetID="1" presetClass="exit" presetSubtype="0" fill="hold" nodeType="withEffect">
                                  <p:stCondLst>
                                    <p:cond delay="0"/>
                                  </p:stCondLst>
                                  <p:childTnLst>
                                    <p:set>
                                      <p:cBhvr>
                                        <p:cTn id="36" dur="1" fill="hold">
                                          <p:stCondLst>
                                            <p:cond delay="0"/>
                                          </p:stCondLst>
                                        </p:cTn>
                                        <p:tgtEl>
                                          <p:spTgt spid="11"/>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31"/>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9"/>
                                        </p:tgtEl>
                                        <p:attrNameLst>
                                          <p:attrName>style.visibility</p:attrName>
                                        </p:attrNameLst>
                                      </p:cBhvr>
                                      <p:to>
                                        <p:strVal val="visible"/>
                                      </p:to>
                                    </p:set>
                                  </p:childTnLst>
                                </p:cTn>
                              </p:par>
                              <p:par>
                                <p:cTn id="43" presetID="1" presetClass="exit" presetSubtype="0" fill="hold" grpId="1" nodeType="withEffect">
                                  <p:stCondLst>
                                    <p:cond delay="0"/>
                                  </p:stCondLst>
                                  <p:childTnLst>
                                    <p:set>
                                      <p:cBhvr>
                                        <p:cTn id="44" dur="1" fill="hold">
                                          <p:stCondLst>
                                            <p:cond delay="0"/>
                                          </p:stCondLst>
                                        </p:cTn>
                                        <p:tgtEl>
                                          <p:spTgt spid="36"/>
                                        </p:tgtEl>
                                        <p:attrNameLst>
                                          <p:attrName>style.visibility</p:attrName>
                                        </p:attrNameLst>
                                      </p:cBhvr>
                                      <p:to>
                                        <p:strVal val="hidden"/>
                                      </p:to>
                                    </p:set>
                                  </p:childTnLst>
                                </p:cTn>
                              </p:par>
                              <p:par>
                                <p:cTn id="45" presetID="1" presetClass="exit" presetSubtype="0" fill="hold" nodeType="withEffect">
                                  <p:stCondLst>
                                    <p:cond delay="0"/>
                                  </p:stCondLst>
                                  <p:childTnLst>
                                    <p:set>
                                      <p:cBhvr>
                                        <p:cTn id="46" dur="1" fill="hold">
                                          <p:stCondLst>
                                            <p:cond delay="0"/>
                                          </p:stCondLst>
                                        </p:cTn>
                                        <p:tgtEl>
                                          <p:spTgt spid="10"/>
                                        </p:tgtEl>
                                        <p:attrNameLst>
                                          <p:attrName>style.visibility</p:attrName>
                                        </p:attrNameLst>
                                      </p:cBhvr>
                                      <p:to>
                                        <p:strVal val="hidden"/>
                                      </p:to>
                                    </p:set>
                                  </p:childTnLst>
                                </p:cTn>
                              </p:par>
                              <p:par>
                                <p:cTn id="47" presetID="1" presetClass="entr" presetSubtype="0" fill="hold" nodeType="withEffect">
                                  <p:stCondLst>
                                    <p:cond delay="0"/>
                                  </p:stCondLst>
                                  <p:childTnLst>
                                    <p:set>
                                      <p:cBhvr>
                                        <p:cTn id="48" dur="1" fill="hold">
                                          <p:stCondLst>
                                            <p:cond delay="0"/>
                                          </p:stCondLst>
                                        </p:cTn>
                                        <p:tgtEl>
                                          <p:spTgt spid="15"/>
                                        </p:tgtEl>
                                        <p:attrNameLst>
                                          <p:attrName>style.visibility</p:attrName>
                                        </p:attrNameLst>
                                      </p:cBhvr>
                                      <p:to>
                                        <p:strVal val="visible"/>
                                      </p:to>
                                    </p:set>
                                  </p:childTnLst>
                                </p:cTn>
                              </p:par>
                              <p:par>
                                <p:cTn id="49" presetID="1" presetClass="exit" presetSubtype="0" fill="hold" nodeType="withEffect">
                                  <p:stCondLst>
                                    <p:cond delay="0"/>
                                  </p:stCondLst>
                                  <p:childTnLst>
                                    <p:set>
                                      <p:cBhvr>
                                        <p:cTn id="50" dur="1" fill="hold">
                                          <p:stCondLst>
                                            <p:cond delay="0"/>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6" grpId="1"/>
      <p:bldP spid="29" grpId="0"/>
      <p:bldP spid="29" grpId="1"/>
      <p:bldP spid="31" grpId="0"/>
      <p:bldP spid="31" grpId="1"/>
      <p:bldP spid="36" grpId="0"/>
      <p:bldP spid="36" grpId="1"/>
      <p:bldP spid="39"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FFAB5A1-B404-4F03-97D4-1DF723A2159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cxnSp>
        <p:nvCxnSpPr>
          <p:cNvPr id="6" name="Connector: Elbow 5">
            <a:extLst>
              <a:ext uri="{FF2B5EF4-FFF2-40B4-BE49-F238E27FC236}">
                <a16:creationId xmlns:a16="http://schemas.microsoft.com/office/drawing/2014/main" id="{FEBA64BA-0A09-4E6F-A932-5E15662D053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966DFDC-F09A-4460-AAE8-A936C0C9DF20}"/>
              </a:ext>
            </a:extLst>
          </p:cNvPr>
          <p:cNvSpPr txBox="1"/>
          <p:nvPr/>
        </p:nvSpPr>
        <p:spPr>
          <a:xfrm>
            <a:off x="440267" y="1004340"/>
            <a:ext cx="5565422" cy="369332"/>
          </a:xfrm>
          <a:prstGeom prst="rect">
            <a:avLst/>
          </a:prstGeom>
          <a:noFill/>
        </p:spPr>
        <p:txBody>
          <a:bodyPr wrap="square" rtlCol="0">
            <a:spAutoFit/>
          </a:bodyPr>
          <a:lstStyle/>
          <a:p>
            <a:pPr lvl="1"/>
            <a:r>
              <a:rPr lang="en-US" b="1" dirty="0"/>
              <a:t> Create AWS Data Warehouse</a:t>
            </a:r>
          </a:p>
        </p:txBody>
      </p:sp>
      <p:pic>
        <p:nvPicPr>
          <p:cNvPr id="8" name="Picture 7">
            <a:extLst>
              <a:ext uri="{FF2B5EF4-FFF2-40B4-BE49-F238E27FC236}">
                <a16:creationId xmlns:a16="http://schemas.microsoft.com/office/drawing/2014/main" id="{D7DBA905-96F3-4D6E-88B0-36E4EE674B78}"/>
              </a:ext>
            </a:extLst>
          </p:cNvPr>
          <p:cNvPicPr>
            <a:picLocks noChangeAspect="1"/>
          </p:cNvPicPr>
          <p:nvPr/>
        </p:nvPicPr>
        <p:blipFill>
          <a:blip r:embed="rId2"/>
          <a:stretch>
            <a:fillRect/>
          </a:stretch>
        </p:blipFill>
        <p:spPr>
          <a:xfrm>
            <a:off x="1964192" y="1404858"/>
            <a:ext cx="8082994" cy="5213895"/>
          </a:xfrm>
          <a:prstGeom prst="rect">
            <a:avLst/>
          </a:prstGeom>
          <a:ln>
            <a:solidFill>
              <a:schemeClr val="tx1"/>
            </a:solidFill>
          </a:ln>
        </p:spPr>
      </p:pic>
      <p:sp>
        <p:nvSpPr>
          <p:cNvPr id="9" name="Oval 8">
            <a:extLst>
              <a:ext uri="{FF2B5EF4-FFF2-40B4-BE49-F238E27FC236}">
                <a16:creationId xmlns:a16="http://schemas.microsoft.com/office/drawing/2014/main" id="{0B1DD173-EF83-4E92-9FBD-5BE8BC1CA742}"/>
              </a:ext>
            </a:extLst>
          </p:cNvPr>
          <p:cNvSpPr/>
          <p:nvPr/>
        </p:nvSpPr>
        <p:spPr>
          <a:xfrm>
            <a:off x="8931580" y="6116541"/>
            <a:ext cx="944883" cy="429060"/>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1651465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FFAB5A1-B404-4F03-97D4-1DF723A2159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cxnSp>
        <p:nvCxnSpPr>
          <p:cNvPr id="6" name="Connector: Elbow 5">
            <a:extLst>
              <a:ext uri="{FF2B5EF4-FFF2-40B4-BE49-F238E27FC236}">
                <a16:creationId xmlns:a16="http://schemas.microsoft.com/office/drawing/2014/main" id="{FEBA64BA-0A09-4E6F-A932-5E15662D053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966DFDC-F09A-4460-AAE8-A936C0C9DF20}"/>
              </a:ext>
            </a:extLst>
          </p:cNvPr>
          <p:cNvSpPr txBox="1"/>
          <p:nvPr/>
        </p:nvSpPr>
        <p:spPr>
          <a:xfrm>
            <a:off x="440267" y="1004340"/>
            <a:ext cx="5565422" cy="369332"/>
          </a:xfrm>
          <a:prstGeom prst="rect">
            <a:avLst/>
          </a:prstGeom>
          <a:noFill/>
        </p:spPr>
        <p:txBody>
          <a:bodyPr wrap="square" rtlCol="0">
            <a:spAutoFit/>
          </a:bodyPr>
          <a:lstStyle/>
          <a:p>
            <a:pPr lvl="1"/>
            <a:r>
              <a:rPr lang="en-US" b="1" dirty="0"/>
              <a:t> Create AWS Data Warehouse</a:t>
            </a:r>
          </a:p>
        </p:txBody>
      </p:sp>
      <p:pic>
        <p:nvPicPr>
          <p:cNvPr id="2" name="Picture 1">
            <a:extLst>
              <a:ext uri="{FF2B5EF4-FFF2-40B4-BE49-F238E27FC236}">
                <a16:creationId xmlns:a16="http://schemas.microsoft.com/office/drawing/2014/main" id="{6F7DD2D5-6406-47E0-9355-58087FA938D0}"/>
              </a:ext>
            </a:extLst>
          </p:cNvPr>
          <p:cNvPicPr>
            <a:picLocks noChangeAspect="1"/>
          </p:cNvPicPr>
          <p:nvPr/>
        </p:nvPicPr>
        <p:blipFill>
          <a:blip r:embed="rId2"/>
          <a:stretch>
            <a:fillRect/>
          </a:stretch>
        </p:blipFill>
        <p:spPr>
          <a:xfrm>
            <a:off x="3387418" y="1662821"/>
            <a:ext cx="6622379" cy="4624299"/>
          </a:xfrm>
          <a:prstGeom prst="rect">
            <a:avLst/>
          </a:prstGeom>
          <a:ln>
            <a:solidFill>
              <a:schemeClr val="tx1"/>
            </a:solidFill>
          </a:ln>
        </p:spPr>
      </p:pic>
      <p:cxnSp>
        <p:nvCxnSpPr>
          <p:cNvPr id="9" name="Straight Arrow Connector 8">
            <a:extLst>
              <a:ext uri="{FF2B5EF4-FFF2-40B4-BE49-F238E27FC236}">
                <a16:creationId xmlns:a16="http://schemas.microsoft.com/office/drawing/2014/main" id="{84319BDB-D18C-4159-958C-84FC9ED37449}"/>
              </a:ext>
            </a:extLst>
          </p:cNvPr>
          <p:cNvCxnSpPr>
            <a:cxnSpLocks/>
            <a:stCxn id="14" idx="3"/>
          </p:cNvCxnSpPr>
          <p:nvPr/>
        </p:nvCxnSpPr>
        <p:spPr>
          <a:xfrm>
            <a:off x="2634688" y="1805888"/>
            <a:ext cx="3371001" cy="1761177"/>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2B050454-352E-492E-A2C4-12DDA9616609}"/>
              </a:ext>
            </a:extLst>
          </p:cNvPr>
          <p:cNvCxnSpPr>
            <a:cxnSpLocks/>
            <a:stCxn id="17" idx="3"/>
          </p:cNvCxnSpPr>
          <p:nvPr/>
        </p:nvCxnSpPr>
        <p:spPr>
          <a:xfrm>
            <a:off x="2182203" y="2799819"/>
            <a:ext cx="3823486" cy="106398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0C6D6F59-6027-43E1-85B3-875EBBE56DB2}"/>
              </a:ext>
            </a:extLst>
          </p:cNvPr>
          <p:cNvCxnSpPr>
            <a:cxnSpLocks/>
            <a:stCxn id="22" idx="3"/>
          </p:cNvCxnSpPr>
          <p:nvPr/>
        </p:nvCxnSpPr>
        <p:spPr>
          <a:xfrm>
            <a:off x="2469824" y="4191326"/>
            <a:ext cx="3535865" cy="113605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8E82BF5E-2B9E-466F-9C42-618A58C48BF1}"/>
              </a:ext>
            </a:extLst>
          </p:cNvPr>
          <p:cNvCxnSpPr>
            <a:cxnSpLocks/>
            <a:stCxn id="27" idx="3"/>
          </p:cNvCxnSpPr>
          <p:nvPr/>
        </p:nvCxnSpPr>
        <p:spPr>
          <a:xfrm>
            <a:off x="2253006" y="5670810"/>
            <a:ext cx="3752683" cy="18285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C76C5DF2-E252-4961-8EC6-26148E9E0D9E}"/>
              </a:ext>
            </a:extLst>
          </p:cNvPr>
          <p:cNvSpPr txBox="1"/>
          <p:nvPr/>
        </p:nvSpPr>
        <p:spPr>
          <a:xfrm>
            <a:off x="440267" y="1575055"/>
            <a:ext cx="2194421" cy="461665"/>
          </a:xfrm>
          <a:prstGeom prst="rect">
            <a:avLst/>
          </a:prstGeom>
          <a:noFill/>
        </p:spPr>
        <p:txBody>
          <a:bodyPr wrap="square" rtlCol="0">
            <a:spAutoFit/>
          </a:bodyPr>
          <a:lstStyle/>
          <a:p>
            <a:r>
              <a:rPr lang="en-US" sz="2400" dirty="0">
                <a:solidFill>
                  <a:srgbClr val="FF0000"/>
                </a:solidFill>
                <a:latin typeface="+mj-lt"/>
              </a:rPr>
              <a:t>Choose default VPC</a:t>
            </a:r>
          </a:p>
        </p:txBody>
      </p:sp>
      <p:sp>
        <p:nvSpPr>
          <p:cNvPr id="17" name="TextBox 16">
            <a:extLst>
              <a:ext uri="{FF2B5EF4-FFF2-40B4-BE49-F238E27FC236}">
                <a16:creationId xmlns:a16="http://schemas.microsoft.com/office/drawing/2014/main" id="{04491D3D-7985-4012-8BE1-664A01D5DCD5}"/>
              </a:ext>
            </a:extLst>
          </p:cNvPr>
          <p:cNvSpPr txBox="1"/>
          <p:nvPr/>
        </p:nvSpPr>
        <p:spPr>
          <a:xfrm>
            <a:off x="440267" y="2384320"/>
            <a:ext cx="1741936" cy="830997"/>
          </a:xfrm>
          <a:prstGeom prst="rect">
            <a:avLst/>
          </a:prstGeom>
          <a:noFill/>
        </p:spPr>
        <p:txBody>
          <a:bodyPr wrap="square" rtlCol="0">
            <a:spAutoFit/>
          </a:bodyPr>
          <a:lstStyle/>
          <a:p>
            <a:r>
              <a:rPr lang="en-US" sz="2400" dirty="0">
                <a:solidFill>
                  <a:srgbClr val="FF0000"/>
                </a:solidFill>
                <a:latin typeface="+mj-lt"/>
              </a:rPr>
              <a:t>Choose default subnet group</a:t>
            </a:r>
          </a:p>
        </p:txBody>
      </p:sp>
      <p:sp>
        <p:nvSpPr>
          <p:cNvPr id="22" name="TextBox 21">
            <a:extLst>
              <a:ext uri="{FF2B5EF4-FFF2-40B4-BE49-F238E27FC236}">
                <a16:creationId xmlns:a16="http://schemas.microsoft.com/office/drawing/2014/main" id="{3CECCE3E-0945-4EA2-9DB9-C58171F413B1}"/>
              </a:ext>
            </a:extLst>
          </p:cNvPr>
          <p:cNvSpPr txBox="1"/>
          <p:nvPr/>
        </p:nvSpPr>
        <p:spPr>
          <a:xfrm>
            <a:off x="440268" y="3775827"/>
            <a:ext cx="2029556" cy="830997"/>
          </a:xfrm>
          <a:prstGeom prst="rect">
            <a:avLst/>
          </a:prstGeom>
          <a:noFill/>
        </p:spPr>
        <p:txBody>
          <a:bodyPr wrap="square" rtlCol="0">
            <a:spAutoFit/>
          </a:bodyPr>
          <a:lstStyle/>
          <a:p>
            <a:r>
              <a:rPr lang="en-US" sz="2400" dirty="0">
                <a:solidFill>
                  <a:srgbClr val="FF0000"/>
                </a:solidFill>
                <a:latin typeface="+mj-lt"/>
              </a:rPr>
              <a:t>Choose subnet availability zone</a:t>
            </a:r>
          </a:p>
        </p:txBody>
      </p:sp>
      <p:sp>
        <p:nvSpPr>
          <p:cNvPr id="27" name="TextBox 26">
            <a:extLst>
              <a:ext uri="{FF2B5EF4-FFF2-40B4-BE49-F238E27FC236}">
                <a16:creationId xmlns:a16="http://schemas.microsoft.com/office/drawing/2014/main" id="{76F87999-7802-40AF-BA8F-E380C1AD9BBB}"/>
              </a:ext>
            </a:extLst>
          </p:cNvPr>
          <p:cNvSpPr txBox="1"/>
          <p:nvPr/>
        </p:nvSpPr>
        <p:spPr>
          <a:xfrm>
            <a:off x="440268" y="5255311"/>
            <a:ext cx="1812738" cy="830997"/>
          </a:xfrm>
          <a:prstGeom prst="rect">
            <a:avLst/>
          </a:prstGeom>
          <a:noFill/>
        </p:spPr>
        <p:txBody>
          <a:bodyPr wrap="square" rtlCol="0">
            <a:spAutoFit/>
          </a:bodyPr>
          <a:lstStyle/>
          <a:p>
            <a:r>
              <a:rPr lang="en-US" sz="2400" dirty="0">
                <a:solidFill>
                  <a:srgbClr val="FF0000"/>
                </a:solidFill>
                <a:latin typeface="+mj-lt"/>
              </a:rPr>
              <a:t>Choose default security group</a:t>
            </a:r>
          </a:p>
        </p:txBody>
      </p:sp>
    </p:spTree>
    <p:extLst>
      <p:ext uri="{BB962C8B-B14F-4D97-AF65-F5344CB8AC3E}">
        <p14:creationId xmlns:p14="http://schemas.microsoft.com/office/powerpoint/2010/main" val="3846822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xit" presetSubtype="0" fill="hold" nodeType="withEffect">
                                  <p:stCondLst>
                                    <p:cond delay="0"/>
                                  </p:stCondLst>
                                  <p:childTnLst>
                                    <p:set>
                                      <p:cBhvr>
                                        <p:cTn id="16" dur="1" fill="hold">
                                          <p:stCondLst>
                                            <p:cond delay="0"/>
                                          </p:stCondLst>
                                        </p:cTn>
                                        <p:tgtEl>
                                          <p:spTgt spid="9"/>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14"/>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xit" presetSubtype="0" fill="hold" nodeType="withEffect">
                                  <p:stCondLst>
                                    <p:cond delay="0"/>
                                  </p:stCondLst>
                                  <p:childTnLst>
                                    <p:set>
                                      <p:cBhvr>
                                        <p:cTn id="26" dur="1" fill="hold">
                                          <p:stCondLst>
                                            <p:cond delay="0"/>
                                          </p:stCondLst>
                                        </p:cTn>
                                        <p:tgtEl>
                                          <p:spTgt spid="10"/>
                                        </p:tgtEl>
                                        <p:attrNameLst>
                                          <p:attrName>style.visibility</p:attrName>
                                        </p:attrNameLst>
                                      </p:cBhvr>
                                      <p:to>
                                        <p:strVal val="hidden"/>
                                      </p:to>
                                    </p:set>
                                  </p:childTnLst>
                                </p:cTn>
                              </p:par>
                              <p:par>
                                <p:cTn id="27" presetID="1" presetClass="exit" presetSubtype="0" fill="hold" grpId="1" nodeType="withEffect">
                                  <p:stCondLst>
                                    <p:cond delay="0"/>
                                  </p:stCondLst>
                                  <p:childTnLst>
                                    <p:set>
                                      <p:cBhvr>
                                        <p:cTn id="28" dur="1" fill="hold">
                                          <p:stCondLst>
                                            <p:cond delay="0"/>
                                          </p:stCondLst>
                                        </p:cTn>
                                        <p:tgtEl>
                                          <p:spTgt spid="17"/>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par>
                                <p:cTn id="35" presetID="1" presetClass="exit" presetSubtype="0" fill="hold" nodeType="withEffect">
                                  <p:stCondLst>
                                    <p:cond delay="0"/>
                                  </p:stCondLst>
                                  <p:childTnLst>
                                    <p:set>
                                      <p:cBhvr>
                                        <p:cTn id="36" dur="1" fill="hold">
                                          <p:stCondLst>
                                            <p:cond delay="0"/>
                                          </p:stCondLst>
                                        </p:cTn>
                                        <p:tgtEl>
                                          <p:spTgt spid="11"/>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22"/>
                                        </p:tgtEl>
                                        <p:attrNameLst>
                                          <p:attrName>style.visibility</p:attrName>
                                        </p:attrNameLst>
                                      </p:cBhvr>
                                      <p:to>
                                        <p:strVal val="hidden"/>
                                      </p:to>
                                    </p:set>
                                  </p:childTnLst>
                                </p:cTn>
                              </p:par>
                              <p:par>
                                <p:cTn id="39" presetID="1" presetClass="exit" presetSubtype="0" fill="hold" nodeType="withEffect">
                                  <p:stCondLst>
                                    <p:cond delay="0"/>
                                  </p:stCondLst>
                                  <p:childTnLst>
                                    <p:set>
                                      <p:cBhvr>
                                        <p:cTn id="40" dur="1" fill="hold">
                                          <p:stCondLst>
                                            <p:cond delay="0"/>
                                          </p:stCondLst>
                                        </p:cTn>
                                        <p:tgtEl>
                                          <p:spTgt spid="12"/>
                                        </p:tgtEl>
                                        <p:attrNameLst>
                                          <p:attrName>style.visibility</p:attrName>
                                        </p:attrNameLst>
                                      </p:cBhvr>
                                      <p:to>
                                        <p:strVal val="hidden"/>
                                      </p:to>
                                    </p:set>
                                  </p:childTnLst>
                                </p:cTn>
                              </p:par>
                              <p:par>
                                <p:cTn id="41" presetID="1" presetClass="exit" presetSubtype="0" fill="hold" grpId="1" nodeType="withEffect">
                                  <p:stCondLst>
                                    <p:cond delay="0"/>
                                  </p:stCondLst>
                                  <p:childTnLst>
                                    <p:set>
                                      <p:cBhvr>
                                        <p:cTn id="42" dur="1" fill="hold">
                                          <p:stCondLst>
                                            <p:cond delay="0"/>
                                          </p:stCondLst>
                                        </p:cTn>
                                        <p:tgtEl>
                                          <p:spTgt spid="2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P spid="17" grpId="0"/>
      <p:bldP spid="17" grpId="1"/>
      <p:bldP spid="22" grpId="0"/>
      <p:bldP spid="22" grpId="1"/>
      <p:bldP spid="27" grpId="0"/>
      <p:bldP spid="27" grpId="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FFAB5A1-B404-4F03-97D4-1DF723A2159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cxnSp>
        <p:nvCxnSpPr>
          <p:cNvPr id="6" name="Connector: Elbow 5">
            <a:extLst>
              <a:ext uri="{FF2B5EF4-FFF2-40B4-BE49-F238E27FC236}">
                <a16:creationId xmlns:a16="http://schemas.microsoft.com/office/drawing/2014/main" id="{FEBA64BA-0A09-4E6F-A932-5E15662D053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966DFDC-F09A-4460-AAE8-A936C0C9DF20}"/>
              </a:ext>
            </a:extLst>
          </p:cNvPr>
          <p:cNvSpPr txBox="1"/>
          <p:nvPr/>
        </p:nvSpPr>
        <p:spPr>
          <a:xfrm>
            <a:off x="440267" y="1004340"/>
            <a:ext cx="5565422" cy="369332"/>
          </a:xfrm>
          <a:prstGeom prst="rect">
            <a:avLst/>
          </a:prstGeom>
          <a:noFill/>
        </p:spPr>
        <p:txBody>
          <a:bodyPr wrap="square" rtlCol="0">
            <a:spAutoFit/>
          </a:bodyPr>
          <a:lstStyle/>
          <a:p>
            <a:pPr lvl="1"/>
            <a:r>
              <a:rPr lang="en-US" b="1" dirty="0"/>
              <a:t> Create AWS Data Warehouse</a:t>
            </a:r>
          </a:p>
        </p:txBody>
      </p:sp>
      <p:pic>
        <p:nvPicPr>
          <p:cNvPr id="3" name="Picture 2">
            <a:extLst>
              <a:ext uri="{FF2B5EF4-FFF2-40B4-BE49-F238E27FC236}">
                <a16:creationId xmlns:a16="http://schemas.microsoft.com/office/drawing/2014/main" id="{6D25D145-C191-4BE4-9900-FF6C03E36B99}"/>
              </a:ext>
            </a:extLst>
          </p:cNvPr>
          <p:cNvPicPr>
            <a:picLocks noChangeAspect="1"/>
          </p:cNvPicPr>
          <p:nvPr/>
        </p:nvPicPr>
        <p:blipFill>
          <a:blip r:embed="rId2"/>
          <a:stretch>
            <a:fillRect/>
          </a:stretch>
        </p:blipFill>
        <p:spPr>
          <a:xfrm>
            <a:off x="1567039" y="2138765"/>
            <a:ext cx="8877300" cy="3448050"/>
          </a:xfrm>
          <a:prstGeom prst="rect">
            <a:avLst/>
          </a:prstGeom>
          <a:ln>
            <a:solidFill>
              <a:schemeClr val="tx1"/>
            </a:solidFill>
          </a:ln>
        </p:spPr>
      </p:pic>
      <p:sp>
        <p:nvSpPr>
          <p:cNvPr id="40" name="Oval 39">
            <a:extLst>
              <a:ext uri="{FF2B5EF4-FFF2-40B4-BE49-F238E27FC236}">
                <a16:creationId xmlns:a16="http://schemas.microsoft.com/office/drawing/2014/main" id="{77960DE6-6D95-4ABD-AF51-F9B576EC8C6D}"/>
              </a:ext>
            </a:extLst>
          </p:cNvPr>
          <p:cNvSpPr/>
          <p:nvPr/>
        </p:nvSpPr>
        <p:spPr>
          <a:xfrm>
            <a:off x="9024286" y="5139467"/>
            <a:ext cx="1077507" cy="429060"/>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26821781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FFAB5A1-B404-4F03-97D4-1DF723A2159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cxnSp>
        <p:nvCxnSpPr>
          <p:cNvPr id="6" name="Connector: Elbow 5">
            <a:extLst>
              <a:ext uri="{FF2B5EF4-FFF2-40B4-BE49-F238E27FC236}">
                <a16:creationId xmlns:a16="http://schemas.microsoft.com/office/drawing/2014/main" id="{FEBA64BA-0A09-4E6F-A932-5E15662D053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966DFDC-F09A-4460-AAE8-A936C0C9DF20}"/>
              </a:ext>
            </a:extLst>
          </p:cNvPr>
          <p:cNvSpPr txBox="1"/>
          <p:nvPr/>
        </p:nvSpPr>
        <p:spPr>
          <a:xfrm>
            <a:off x="440267" y="1004340"/>
            <a:ext cx="5565422" cy="369332"/>
          </a:xfrm>
          <a:prstGeom prst="rect">
            <a:avLst/>
          </a:prstGeom>
          <a:noFill/>
        </p:spPr>
        <p:txBody>
          <a:bodyPr wrap="square" rtlCol="0">
            <a:spAutoFit/>
          </a:bodyPr>
          <a:lstStyle/>
          <a:p>
            <a:pPr lvl="1"/>
            <a:r>
              <a:rPr lang="en-US" b="1" dirty="0"/>
              <a:t> Create AWS Data Warehouse</a:t>
            </a:r>
          </a:p>
        </p:txBody>
      </p:sp>
      <p:pic>
        <p:nvPicPr>
          <p:cNvPr id="2" name="Picture 1">
            <a:extLst>
              <a:ext uri="{FF2B5EF4-FFF2-40B4-BE49-F238E27FC236}">
                <a16:creationId xmlns:a16="http://schemas.microsoft.com/office/drawing/2014/main" id="{9976918A-9BD6-41E6-BC3D-699E3E457B43}"/>
              </a:ext>
            </a:extLst>
          </p:cNvPr>
          <p:cNvPicPr>
            <a:picLocks noChangeAspect="1"/>
          </p:cNvPicPr>
          <p:nvPr/>
        </p:nvPicPr>
        <p:blipFill>
          <a:blip r:embed="rId2"/>
          <a:stretch>
            <a:fillRect/>
          </a:stretch>
        </p:blipFill>
        <p:spPr>
          <a:xfrm>
            <a:off x="2683671" y="1467061"/>
            <a:ext cx="7959191" cy="5151692"/>
          </a:xfrm>
          <a:prstGeom prst="rect">
            <a:avLst/>
          </a:prstGeom>
          <a:ln>
            <a:solidFill>
              <a:schemeClr val="tx1"/>
            </a:solidFill>
          </a:ln>
        </p:spPr>
      </p:pic>
      <p:pic>
        <p:nvPicPr>
          <p:cNvPr id="3" name="Picture 2">
            <a:extLst>
              <a:ext uri="{FF2B5EF4-FFF2-40B4-BE49-F238E27FC236}">
                <a16:creationId xmlns:a16="http://schemas.microsoft.com/office/drawing/2014/main" id="{4C1DBF16-F25A-4B36-96DB-4CD39C2DBEBC}"/>
              </a:ext>
            </a:extLst>
          </p:cNvPr>
          <p:cNvPicPr>
            <a:picLocks noChangeAspect="1"/>
          </p:cNvPicPr>
          <p:nvPr/>
        </p:nvPicPr>
        <p:blipFill>
          <a:blip r:embed="rId3"/>
          <a:stretch>
            <a:fillRect/>
          </a:stretch>
        </p:blipFill>
        <p:spPr>
          <a:xfrm>
            <a:off x="2067431" y="2796135"/>
            <a:ext cx="8724900" cy="3057525"/>
          </a:xfrm>
          <a:prstGeom prst="rect">
            <a:avLst/>
          </a:prstGeom>
          <a:ln>
            <a:solidFill>
              <a:schemeClr val="tx1"/>
            </a:solidFill>
          </a:ln>
        </p:spPr>
      </p:pic>
      <p:sp>
        <p:nvSpPr>
          <p:cNvPr id="8" name="Oval 7">
            <a:extLst>
              <a:ext uri="{FF2B5EF4-FFF2-40B4-BE49-F238E27FC236}">
                <a16:creationId xmlns:a16="http://schemas.microsoft.com/office/drawing/2014/main" id="{1002FB42-8613-4461-A662-911874526BC8}"/>
              </a:ext>
            </a:extLst>
          </p:cNvPr>
          <p:cNvSpPr/>
          <p:nvPr/>
        </p:nvSpPr>
        <p:spPr>
          <a:xfrm>
            <a:off x="8976946" y="5385675"/>
            <a:ext cx="1556239" cy="429060"/>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19698644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FFAB5A1-B404-4F03-97D4-1DF723A2159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cxnSp>
        <p:nvCxnSpPr>
          <p:cNvPr id="6" name="Connector: Elbow 5">
            <a:extLst>
              <a:ext uri="{FF2B5EF4-FFF2-40B4-BE49-F238E27FC236}">
                <a16:creationId xmlns:a16="http://schemas.microsoft.com/office/drawing/2014/main" id="{FEBA64BA-0A09-4E6F-A932-5E15662D053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966DFDC-F09A-4460-AAE8-A936C0C9DF20}"/>
              </a:ext>
            </a:extLst>
          </p:cNvPr>
          <p:cNvSpPr txBox="1"/>
          <p:nvPr/>
        </p:nvSpPr>
        <p:spPr>
          <a:xfrm>
            <a:off x="440267" y="1004340"/>
            <a:ext cx="5565422" cy="369332"/>
          </a:xfrm>
          <a:prstGeom prst="rect">
            <a:avLst/>
          </a:prstGeom>
          <a:noFill/>
        </p:spPr>
        <p:txBody>
          <a:bodyPr wrap="square" rtlCol="0">
            <a:spAutoFit/>
          </a:bodyPr>
          <a:lstStyle/>
          <a:p>
            <a:pPr lvl="1"/>
            <a:r>
              <a:rPr lang="en-US" b="1" dirty="0"/>
              <a:t> Create AWS Data Warehouse</a:t>
            </a:r>
          </a:p>
        </p:txBody>
      </p:sp>
      <p:pic>
        <p:nvPicPr>
          <p:cNvPr id="2" name="Picture 1">
            <a:extLst>
              <a:ext uri="{FF2B5EF4-FFF2-40B4-BE49-F238E27FC236}">
                <a16:creationId xmlns:a16="http://schemas.microsoft.com/office/drawing/2014/main" id="{68C4732F-241D-4F22-9BFE-AF0B5C2C24AC}"/>
              </a:ext>
            </a:extLst>
          </p:cNvPr>
          <p:cNvPicPr>
            <a:picLocks noChangeAspect="1"/>
          </p:cNvPicPr>
          <p:nvPr/>
        </p:nvPicPr>
        <p:blipFill>
          <a:blip r:embed="rId2"/>
          <a:stretch>
            <a:fillRect/>
          </a:stretch>
        </p:blipFill>
        <p:spPr>
          <a:xfrm>
            <a:off x="1808968" y="1927670"/>
            <a:ext cx="8393441" cy="4600701"/>
          </a:xfrm>
          <a:prstGeom prst="rect">
            <a:avLst/>
          </a:prstGeom>
          <a:ln>
            <a:solidFill>
              <a:schemeClr val="tx1"/>
            </a:solidFill>
          </a:ln>
        </p:spPr>
      </p:pic>
    </p:spTree>
    <p:extLst>
      <p:ext uri="{BB962C8B-B14F-4D97-AF65-F5344CB8AC3E}">
        <p14:creationId xmlns:p14="http://schemas.microsoft.com/office/powerpoint/2010/main" val="10533788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FFAB5A1-B404-4F03-97D4-1DF723A2159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EC2</a:t>
            </a:r>
          </a:p>
        </p:txBody>
      </p:sp>
      <p:cxnSp>
        <p:nvCxnSpPr>
          <p:cNvPr id="6" name="Connector: Elbow 5">
            <a:extLst>
              <a:ext uri="{FF2B5EF4-FFF2-40B4-BE49-F238E27FC236}">
                <a16:creationId xmlns:a16="http://schemas.microsoft.com/office/drawing/2014/main" id="{FEBA64BA-0A09-4E6F-A932-5E15662D053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966DFDC-F09A-4460-AAE8-A936C0C9DF20}"/>
              </a:ext>
            </a:extLst>
          </p:cNvPr>
          <p:cNvSpPr txBox="1"/>
          <p:nvPr/>
        </p:nvSpPr>
        <p:spPr>
          <a:xfrm>
            <a:off x="440267" y="1004340"/>
            <a:ext cx="5565422" cy="369332"/>
          </a:xfrm>
          <a:prstGeom prst="rect">
            <a:avLst/>
          </a:prstGeom>
          <a:noFill/>
        </p:spPr>
        <p:txBody>
          <a:bodyPr wrap="square" rtlCol="0">
            <a:spAutoFit/>
          </a:bodyPr>
          <a:lstStyle/>
          <a:p>
            <a:pPr lvl="1"/>
            <a:r>
              <a:rPr lang="en-US" b="1" dirty="0"/>
              <a:t>Edit Security Groups</a:t>
            </a:r>
          </a:p>
        </p:txBody>
      </p:sp>
      <p:pic>
        <p:nvPicPr>
          <p:cNvPr id="2" name="Picture 1">
            <a:extLst>
              <a:ext uri="{FF2B5EF4-FFF2-40B4-BE49-F238E27FC236}">
                <a16:creationId xmlns:a16="http://schemas.microsoft.com/office/drawing/2014/main" id="{D36338BE-700A-4BB5-9D2F-F746317EE6C8}"/>
              </a:ext>
            </a:extLst>
          </p:cNvPr>
          <p:cNvPicPr>
            <a:picLocks noChangeAspect="1"/>
          </p:cNvPicPr>
          <p:nvPr/>
        </p:nvPicPr>
        <p:blipFill>
          <a:blip r:embed="rId2"/>
          <a:stretch>
            <a:fillRect/>
          </a:stretch>
        </p:blipFill>
        <p:spPr>
          <a:xfrm>
            <a:off x="4267984" y="700912"/>
            <a:ext cx="3431401" cy="6010324"/>
          </a:xfrm>
          <a:prstGeom prst="rect">
            <a:avLst/>
          </a:prstGeom>
          <a:ln>
            <a:solidFill>
              <a:schemeClr val="tx1"/>
            </a:solidFill>
          </a:ln>
        </p:spPr>
      </p:pic>
      <p:sp>
        <p:nvSpPr>
          <p:cNvPr id="11" name="Oval 10">
            <a:extLst>
              <a:ext uri="{FF2B5EF4-FFF2-40B4-BE49-F238E27FC236}">
                <a16:creationId xmlns:a16="http://schemas.microsoft.com/office/drawing/2014/main" id="{E4B3174F-2DF5-44BE-8243-0F47A1F24166}"/>
              </a:ext>
            </a:extLst>
          </p:cNvPr>
          <p:cNvSpPr/>
          <p:nvPr/>
        </p:nvSpPr>
        <p:spPr>
          <a:xfrm>
            <a:off x="4235124" y="4961628"/>
            <a:ext cx="955143" cy="334652"/>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2" name="Oval 11">
            <a:extLst>
              <a:ext uri="{FF2B5EF4-FFF2-40B4-BE49-F238E27FC236}">
                <a16:creationId xmlns:a16="http://schemas.microsoft.com/office/drawing/2014/main" id="{C04C89AC-7C65-4633-ACF0-74B3BC1D7175}"/>
              </a:ext>
            </a:extLst>
          </p:cNvPr>
          <p:cNvSpPr/>
          <p:nvPr/>
        </p:nvSpPr>
        <p:spPr>
          <a:xfrm>
            <a:off x="5675251" y="1631416"/>
            <a:ext cx="290146" cy="288074"/>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3" name="TextBox 12">
            <a:extLst>
              <a:ext uri="{FF2B5EF4-FFF2-40B4-BE49-F238E27FC236}">
                <a16:creationId xmlns:a16="http://schemas.microsoft.com/office/drawing/2014/main" id="{06551399-5FAC-4DC2-8C41-642B5FC3B607}"/>
              </a:ext>
            </a:extLst>
          </p:cNvPr>
          <p:cNvSpPr txBox="1"/>
          <p:nvPr/>
        </p:nvSpPr>
        <p:spPr>
          <a:xfrm>
            <a:off x="972265" y="2715575"/>
            <a:ext cx="2194421" cy="830997"/>
          </a:xfrm>
          <a:prstGeom prst="rect">
            <a:avLst/>
          </a:prstGeom>
          <a:noFill/>
        </p:spPr>
        <p:txBody>
          <a:bodyPr wrap="square" rtlCol="0">
            <a:spAutoFit/>
          </a:bodyPr>
          <a:lstStyle/>
          <a:p>
            <a:r>
              <a:rPr lang="en-US" sz="2400" dirty="0">
                <a:solidFill>
                  <a:srgbClr val="FF0000"/>
                </a:solidFill>
                <a:latin typeface="+mj-lt"/>
              </a:rPr>
              <a:t>In a new tab go to the EC2 service</a:t>
            </a:r>
          </a:p>
        </p:txBody>
      </p:sp>
    </p:spTree>
    <p:extLst>
      <p:ext uri="{BB962C8B-B14F-4D97-AF65-F5344CB8AC3E}">
        <p14:creationId xmlns:p14="http://schemas.microsoft.com/office/powerpoint/2010/main" val="3784195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D242595-5370-44E8-A154-5272E9DE2F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7013" y="1836922"/>
            <a:ext cx="10115550" cy="4610100"/>
          </a:xfrm>
          <a:prstGeom prst="rect">
            <a:avLst/>
          </a:prstGeom>
        </p:spPr>
      </p:pic>
      <p:sp>
        <p:nvSpPr>
          <p:cNvPr id="5" name="TextBox 4">
            <a:extLst>
              <a:ext uri="{FF2B5EF4-FFF2-40B4-BE49-F238E27FC236}">
                <a16:creationId xmlns:a16="http://schemas.microsoft.com/office/drawing/2014/main" id="{881BD1B1-219F-434E-9905-7CAA1B38516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Amazon Web Services</a:t>
            </a:r>
          </a:p>
        </p:txBody>
      </p:sp>
    </p:spTree>
    <p:extLst>
      <p:ext uri="{BB962C8B-B14F-4D97-AF65-F5344CB8AC3E}">
        <p14:creationId xmlns:p14="http://schemas.microsoft.com/office/powerpoint/2010/main" val="10032922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FFAB5A1-B404-4F03-97D4-1DF723A2159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EC2</a:t>
            </a:r>
          </a:p>
        </p:txBody>
      </p:sp>
      <p:cxnSp>
        <p:nvCxnSpPr>
          <p:cNvPr id="6" name="Connector: Elbow 5">
            <a:extLst>
              <a:ext uri="{FF2B5EF4-FFF2-40B4-BE49-F238E27FC236}">
                <a16:creationId xmlns:a16="http://schemas.microsoft.com/office/drawing/2014/main" id="{FEBA64BA-0A09-4E6F-A932-5E15662D053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966DFDC-F09A-4460-AAE8-A936C0C9DF20}"/>
              </a:ext>
            </a:extLst>
          </p:cNvPr>
          <p:cNvSpPr txBox="1"/>
          <p:nvPr/>
        </p:nvSpPr>
        <p:spPr>
          <a:xfrm>
            <a:off x="440267" y="1004340"/>
            <a:ext cx="5565422" cy="369332"/>
          </a:xfrm>
          <a:prstGeom prst="rect">
            <a:avLst/>
          </a:prstGeom>
          <a:noFill/>
        </p:spPr>
        <p:txBody>
          <a:bodyPr wrap="square" rtlCol="0">
            <a:spAutoFit/>
          </a:bodyPr>
          <a:lstStyle/>
          <a:p>
            <a:pPr lvl="1"/>
            <a:r>
              <a:rPr lang="en-US" b="1" dirty="0"/>
              <a:t>Edit Security Groups</a:t>
            </a:r>
          </a:p>
        </p:txBody>
      </p:sp>
      <p:pic>
        <p:nvPicPr>
          <p:cNvPr id="3" name="Picture 2">
            <a:extLst>
              <a:ext uri="{FF2B5EF4-FFF2-40B4-BE49-F238E27FC236}">
                <a16:creationId xmlns:a16="http://schemas.microsoft.com/office/drawing/2014/main" id="{E7381990-0271-4401-BBB4-FB835AD8944C}"/>
              </a:ext>
            </a:extLst>
          </p:cNvPr>
          <p:cNvPicPr>
            <a:picLocks noChangeAspect="1"/>
          </p:cNvPicPr>
          <p:nvPr/>
        </p:nvPicPr>
        <p:blipFill>
          <a:blip r:embed="rId2"/>
          <a:stretch>
            <a:fillRect/>
          </a:stretch>
        </p:blipFill>
        <p:spPr>
          <a:xfrm>
            <a:off x="821796" y="3239440"/>
            <a:ext cx="9594973" cy="2408151"/>
          </a:xfrm>
          <a:prstGeom prst="rect">
            <a:avLst/>
          </a:prstGeom>
          <a:ln>
            <a:solidFill>
              <a:schemeClr val="tx1"/>
            </a:solidFill>
          </a:ln>
        </p:spPr>
      </p:pic>
      <p:sp>
        <p:nvSpPr>
          <p:cNvPr id="11" name="Oval 10">
            <a:extLst>
              <a:ext uri="{FF2B5EF4-FFF2-40B4-BE49-F238E27FC236}">
                <a16:creationId xmlns:a16="http://schemas.microsoft.com/office/drawing/2014/main" id="{AF949E93-DDAB-489A-83B6-C0FE39217603}"/>
              </a:ext>
            </a:extLst>
          </p:cNvPr>
          <p:cNvSpPr/>
          <p:nvPr/>
        </p:nvSpPr>
        <p:spPr>
          <a:xfrm>
            <a:off x="972266" y="3991707"/>
            <a:ext cx="381750" cy="302453"/>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37152965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FFAB5A1-B404-4F03-97D4-1DF723A2159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EC2</a:t>
            </a:r>
          </a:p>
        </p:txBody>
      </p:sp>
      <p:cxnSp>
        <p:nvCxnSpPr>
          <p:cNvPr id="6" name="Connector: Elbow 5">
            <a:extLst>
              <a:ext uri="{FF2B5EF4-FFF2-40B4-BE49-F238E27FC236}">
                <a16:creationId xmlns:a16="http://schemas.microsoft.com/office/drawing/2014/main" id="{FEBA64BA-0A09-4E6F-A932-5E15662D053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966DFDC-F09A-4460-AAE8-A936C0C9DF20}"/>
              </a:ext>
            </a:extLst>
          </p:cNvPr>
          <p:cNvSpPr txBox="1"/>
          <p:nvPr/>
        </p:nvSpPr>
        <p:spPr>
          <a:xfrm>
            <a:off x="440267" y="1004340"/>
            <a:ext cx="5565422" cy="369332"/>
          </a:xfrm>
          <a:prstGeom prst="rect">
            <a:avLst/>
          </a:prstGeom>
          <a:noFill/>
        </p:spPr>
        <p:txBody>
          <a:bodyPr wrap="square" rtlCol="0">
            <a:spAutoFit/>
          </a:bodyPr>
          <a:lstStyle/>
          <a:p>
            <a:pPr lvl="1"/>
            <a:r>
              <a:rPr lang="en-US" b="1" dirty="0"/>
              <a:t>Edit Security Groups</a:t>
            </a:r>
          </a:p>
        </p:txBody>
      </p:sp>
      <p:pic>
        <p:nvPicPr>
          <p:cNvPr id="2" name="Picture 1">
            <a:extLst>
              <a:ext uri="{FF2B5EF4-FFF2-40B4-BE49-F238E27FC236}">
                <a16:creationId xmlns:a16="http://schemas.microsoft.com/office/drawing/2014/main" id="{CF5AEDEE-EE40-4CB4-BA32-30DD2A6734F9}"/>
              </a:ext>
            </a:extLst>
          </p:cNvPr>
          <p:cNvPicPr>
            <a:picLocks noChangeAspect="1"/>
          </p:cNvPicPr>
          <p:nvPr/>
        </p:nvPicPr>
        <p:blipFill>
          <a:blip r:embed="rId2"/>
          <a:stretch>
            <a:fillRect/>
          </a:stretch>
        </p:blipFill>
        <p:spPr>
          <a:xfrm>
            <a:off x="526418" y="3152445"/>
            <a:ext cx="10677525" cy="3238500"/>
          </a:xfrm>
          <a:prstGeom prst="rect">
            <a:avLst/>
          </a:prstGeom>
          <a:ln>
            <a:solidFill>
              <a:schemeClr val="tx1"/>
            </a:solidFill>
          </a:ln>
        </p:spPr>
      </p:pic>
      <p:cxnSp>
        <p:nvCxnSpPr>
          <p:cNvPr id="9" name="Straight Arrow Connector 8">
            <a:extLst>
              <a:ext uri="{FF2B5EF4-FFF2-40B4-BE49-F238E27FC236}">
                <a16:creationId xmlns:a16="http://schemas.microsoft.com/office/drawing/2014/main" id="{1EB229E1-2B0F-41F7-BCC0-6B6A0E5F6690}"/>
              </a:ext>
            </a:extLst>
          </p:cNvPr>
          <p:cNvCxnSpPr>
            <a:cxnSpLocks/>
            <a:stCxn id="13" idx="2"/>
          </p:cNvCxnSpPr>
          <p:nvPr/>
        </p:nvCxnSpPr>
        <p:spPr>
          <a:xfrm>
            <a:off x="1660124" y="2758667"/>
            <a:ext cx="1" cy="191986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0D0DA9F3-550B-40CE-A9FC-B0987719F1AD}"/>
              </a:ext>
            </a:extLst>
          </p:cNvPr>
          <p:cNvSpPr/>
          <p:nvPr/>
        </p:nvSpPr>
        <p:spPr>
          <a:xfrm>
            <a:off x="755577" y="4881641"/>
            <a:ext cx="904547" cy="438250"/>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cxnSp>
        <p:nvCxnSpPr>
          <p:cNvPr id="12" name="Straight Arrow Connector 11">
            <a:extLst>
              <a:ext uri="{FF2B5EF4-FFF2-40B4-BE49-F238E27FC236}">
                <a16:creationId xmlns:a16="http://schemas.microsoft.com/office/drawing/2014/main" id="{AB289248-DE96-4D89-AD86-9281E135B8ED}"/>
              </a:ext>
            </a:extLst>
          </p:cNvPr>
          <p:cNvCxnSpPr>
            <a:cxnSpLocks/>
            <a:stCxn id="15" idx="2"/>
          </p:cNvCxnSpPr>
          <p:nvPr/>
        </p:nvCxnSpPr>
        <p:spPr>
          <a:xfrm flipH="1">
            <a:off x="5619565" y="2758667"/>
            <a:ext cx="196694" cy="191986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2EB176E3-1BE6-46C2-BB28-A6C8073FDFDD}"/>
              </a:ext>
            </a:extLst>
          </p:cNvPr>
          <p:cNvSpPr txBox="1"/>
          <p:nvPr/>
        </p:nvSpPr>
        <p:spPr>
          <a:xfrm>
            <a:off x="789156" y="1927670"/>
            <a:ext cx="1741936" cy="830997"/>
          </a:xfrm>
          <a:prstGeom prst="rect">
            <a:avLst/>
          </a:prstGeom>
          <a:noFill/>
        </p:spPr>
        <p:txBody>
          <a:bodyPr wrap="square" rtlCol="0">
            <a:spAutoFit/>
          </a:bodyPr>
          <a:lstStyle/>
          <a:p>
            <a:r>
              <a:rPr lang="en-US" sz="2400" dirty="0">
                <a:solidFill>
                  <a:srgbClr val="FF0000"/>
                </a:solidFill>
                <a:latin typeface="+mj-lt"/>
              </a:rPr>
              <a:t>Choose Redshift Type</a:t>
            </a:r>
          </a:p>
        </p:txBody>
      </p:sp>
      <p:sp>
        <p:nvSpPr>
          <p:cNvPr id="15" name="TextBox 14">
            <a:extLst>
              <a:ext uri="{FF2B5EF4-FFF2-40B4-BE49-F238E27FC236}">
                <a16:creationId xmlns:a16="http://schemas.microsoft.com/office/drawing/2014/main" id="{6C475117-00CA-4D0C-A1A0-7B07F8F91DCE}"/>
              </a:ext>
            </a:extLst>
          </p:cNvPr>
          <p:cNvSpPr txBox="1"/>
          <p:nvPr/>
        </p:nvSpPr>
        <p:spPr>
          <a:xfrm>
            <a:off x="4329517" y="1927670"/>
            <a:ext cx="2973483" cy="830997"/>
          </a:xfrm>
          <a:prstGeom prst="rect">
            <a:avLst/>
          </a:prstGeom>
          <a:noFill/>
        </p:spPr>
        <p:txBody>
          <a:bodyPr wrap="square" rtlCol="0">
            <a:spAutoFit/>
          </a:bodyPr>
          <a:lstStyle/>
          <a:p>
            <a:r>
              <a:rPr lang="en-US" sz="2400" dirty="0">
                <a:solidFill>
                  <a:srgbClr val="FF0000"/>
                </a:solidFill>
                <a:latin typeface="+mj-lt"/>
              </a:rPr>
              <a:t>This gives everyone access to Redshift cluster</a:t>
            </a:r>
          </a:p>
        </p:txBody>
      </p:sp>
      <p:sp>
        <p:nvSpPr>
          <p:cNvPr id="19" name="Oval 18">
            <a:extLst>
              <a:ext uri="{FF2B5EF4-FFF2-40B4-BE49-F238E27FC236}">
                <a16:creationId xmlns:a16="http://schemas.microsoft.com/office/drawing/2014/main" id="{8AD20BA0-6B4E-4590-A253-616D2C8CFCD3}"/>
              </a:ext>
            </a:extLst>
          </p:cNvPr>
          <p:cNvSpPr/>
          <p:nvPr/>
        </p:nvSpPr>
        <p:spPr>
          <a:xfrm>
            <a:off x="10155877" y="5875128"/>
            <a:ext cx="766682" cy="438250"/>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2414613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P spid="19"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29B03D72-E25F-4AF5-9339-4F506F6FFBA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6355" y="2491955"/>
            <a:ext cx="5310566" cy="2192944"/>
          </a:xfrm>
        </p:spPr>
      </p:pic>
      <p:pic>
        <p:nvPicPr>
          <p:cNvPr id="10" name="Picture 9">
            <a:extLst>
              <a:ext uri="{FF2B5EF4-FFF2-40B4-BE49-F238E27FC236}">
                <a16:creationId xmlns:a16="http://schemas.microsoft.com/office/drawing/2014/main" id="{CD6C8A1F-4AD6-48DF-B666-EFABC80C7C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23346" y="1391214"/>
            <a:ext cx="5086611" cy="4394426"/>
          </a:xfrm>
          <a:prstGeom prst="rect">
            <a:avLst/>
          </a:prstGeom>
        </p:spPr>
      </p:pic>
      <p:sp>
        <p:nvSpPr>
          <p:cNvPr id="11" name="TextBox 10">
            <a:extLst>
              <a:ext uri="{FF2B5EF4-FFF2-40B4-BE49-F238E27FC236}">
                <a16:creationId xmlns:a16="http://schemas.microsoft.com/office/drawing/2014/main" id="{EF242757-7C2B-4669-B30F-FDEE42E5FB23}"/>
              </a:ext>
            </a:extLst>
          </p:cNvPr>
          <p:cNvSpPr txBox="1"/>
          <p:nvPr/>
        </p:nvSpPr>
        <p:spPr>
          <a:xfrm>
            <a:off x="545438" y="1406115"/>
            <a:ext cx="5432400" cy="461665"/>
          </a:xfrm>
          <a:prstGeom prst="rect">
            <a:avLst/>
          </a:prstGeom>
          <a:noFill/>
        </p:spPr>
        <p:txBody>
          <a:bodyPr wrap="square" rtlCol="0">
            <a:spAutoFit/>
          </a:bodyPr>
          <a:lstStyle/>
          <a:p>
            <a:r>
              <a:rPr lang="en-US" sz="2400" dirty="0">
                <a:solidFill>
                  <a:srgbClr val="FF0000"/>
                </a:solidFill>
              </a:rPr>
              <a:t>Go to Redshift and select ‘Clusters’</a:t>
            </a:r>
          </a:p>
        </p:txBody>
      </p:sp>
      <p:cxnSp>
        <p:nvCxnSpPr>
          <p:cNvPr id="12" name="Straight Arrow Connector 11">
            <a:extLst>
              <a:ext uri="{FF2B5EF4-FFF2-40B4-BE49-F238E27FC236}">
                <a16:creationId xmlns:a16="http://schemas.microsoft.com/office/drawing/2014/main" id="{323A9E9C-0A96-40A0-893C-7E4685D58F30}"/>
              </a:ext>
            </a:extLst>
          </p:cNvPr>
          <p:cNvCxnSpPr>
            <a:cxnSpLocks/>
          </p:cNvCxnSpPr>
          <p:nvPr/>
        </p:nvCxnSpPr>
        <p:spPr>
          <a:xfrm flipH="1">
            <a:off x="1102936" y="1867780"/>
            <a:ext cx="603523" cy="139389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870F47BC-C4E9-41B0-88BF-08EE1382F26C}"/>
              </a:ext>
            </a:extLst>
          </p:cNvPr>
          <p:cNvSpPr txBox="1"/>
          <p:nvPr/>
        </p:nvSpPr>
        <p:spPr>
          <a:xfrm>
            <a:off x="1905000" y="1867780"/>
            <a:ext cx="4072838" cy="461665"/>
          </a:xfrm>
          <a:prstGeom prst="rect">
            <a:avLst/>
          </a:prstGeom>
          <a:noFill/>
        </p:spPr>
        <p:txBody>
          <a:bodyPr wrap="square" rtlCol="0">
            <a:spAutoFit/>
          </a:bodyPr>
          <a:lstStyle/>
          <a:p>
            <a:r>
              <a:rPr lang="en-US" sz="2400" dirty="0">
                <a:solidFill>
                  <a:srgbClr val="FF0000"/>
                </a:solidFill>
              </a:rPr>
              <a:t>Select glue-tutorial</a:t>
            </a:r>
          </a:p>
        </p:txBody>
      </p:sp>
      <p:cxnSp>
        <p:nvCxnSpPr>
          <p:cNvPr id="15" name="Straight Arrow Connector 14">
            <a:extLst>
              <a:ext uri="{FF2B5EF4-FFF2-40B4-BE49-F238E27FC236}">
                <a16:creationId xmlns:a16="http://schemas.microsoft.com/office/drawing/2014/main" id="{CCED8F82-041C-41BF-A759-25241207741E}"/>
              </a:ext>
            </a:extLst>
          </p:cNvPr>
          <p:cNvCxnSpPr>
            <a:cxnSpLocks/>
          </p:cNvCxnSpPr>
          <p:nvPr/>
        </p:nvCxnSpPr>
        <p:spPr>
          <a:xfrm>
            <a:off x="3401910" y="2329445"/>
            <a:ext cx="179490" cy="156628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3125555-5C15-4F6E-928C-B47B3CC98F8B}"/>
              </a:ext>
            </a:extLst>
          </p:cNvPr>
          <p:cNvSpPr txBox="1"/>
          <p:nvPr/>
        </p:nvSpPr>
        <p:spPr>
          <a:xfrm>
            <a:off x="775455" y="5036386"/>
            <a:ext cx="5432400" cy="830997"/>
          </a:xfrm>
          <a:prstGeom prst="rect">
            <a:avLst/>
          </a:prstGeom>
          <a:noFill/>
        </p:spPr>
        <p:txBody>
          <a:bodyPr wrap="square" rtlCol="0">
            <a:spAutoFit/>
          </a:bodyPr>
          <a:lstStyle/>
          <a:p>
            <a:r>
              <a:rPr lang="en-US" sz="2400" dirty="0">
                <a:solidFill>
                  <a:srgbClr val="FF0000"/>
                </a:solidFill>
              </a:rPr>
              <a:t>Scroll down to Cluster Database Properties and copy the JDBC URL</a:t>
            </a:r>
          </a:p>
        </p:txBody>
      </p:sp>
      <p:cxnSp>
        <p:nvCxnSpPr>
          <p:cNvPr id="18" name="Straight Arrow Connector 17">
            <a:extLst>
              <a:ext uri="{FF2B5EF4-FFF2-40B4-BE49-F238E27FC236}">
                <a16:creationId xmlns:a16="http://schemas.microsoft.com/office/drawing/2014/main" id="{EF04199C-6CC8-4A39-ABFD-E6AF6479C0AE}"/>
              </a:ext>
            </a:extLst>
          </p:cNvPr>
          <p:cNvCxnSpPr>
            <a:cxnSpLocks/>
          </p:cNvCxnSpPr>
          <p:nvPr/>
        </p:nvCxnSpPr>
        <p:spPr>
          <a:xfrm flipV="1">
            <a:off x="5657850" y="3559204"/>
            <a:ext cx="2209800" cy="170982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588AF778-C804-4914-B354-56181EEFCE7C}"/>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cxnSp>
        <p:nvCxnSpPr>
          <p:cNvPr id="16" name="Connector: Elbow 15">
            <a:extLst>
              <a:ext uri="{FF2B5EF4-FFF2-40B4-BE49-F238E27FC236}">
                <a16:creationId xmlns:a16="http://schemas.microsoft.com/office/drawing/2014/main" id="{467313A7-41C0-4A1E-AD67-C846C52ACFAD}"/>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1542562E-1CF0-4BA2-BD90-616AEBDDD176}"/>
              </a:ext>
            </a:extLst>
          </p:cNvPr>
          <p:cNvSpPr txBox="1"/>
          <p:nvPr/>
        </p:nvSpPr>
        <p:spPr>
          <a:xfrm>
            <a:off x="440267" y="1004340"/>
            <a:ext cx="5565422" cy="369332"/>
          </a:xfrm>
          <a:prstGeom prst="rect">
            <a:avLst/>
          </a:prstGeom>
          <a:noFill/>
        </p:spPr>
        <p:txBody>
          <a:bodyPr wrap="square" rtlCol="0">
            <a:spAutoFit/>
          </a:bodyPr>
          <a:lstStyle/>
          <a:p>
            <a:pPr lvl="1"/>
            <a:r>
              <a:rPr lang="en-US" b="1" dirty="0"/>
              <a:t>Connection</a:t>
            </a:r>
          </a:p>
        </p:txBody>
      </p:sp>
      <p:pic>
        <p:nvPicPr>
          <p:cNvPr id="20" name="Picture 19">
            <a:extLst>
              <a:ext uri="{FF2B5EF4-FFF2-40B4-BE49-F238E27FC236}">
                <a16:creationId xmlns:a16="http://schemas.microsoft.com/office/drawing/2014/main" id="{84CFE056-3829-4FD4-B481-D3BE2A6B134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68750" y="-62841"/>
            <a:ext cx="2028548" cy="1369270"/>
          </a:xfrm>
          <a:prstGeom prst="rect">
            <a:avLst/>
          </a:prstGeom>
        </p:spPr>
      </p:pic>
    </p:spTree>
    <p:extLst>
      <p:ext uri="{BB962C8B-B14F-4D97-AF65-F5344CB8AC3E}">
        <p14:creationId xmlns:p14="http://schemas.microsoft.com/office/powerpoint/2010/main" val="3346882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xit"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1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xit" presetSubtype="0" fill="hold" grpId="1" nodeType="withEffect">
                                  <p:stCondLst>
                                    <p:cond delay="0"/>
                                  </p:stCondLst>
                                  <p:childTnLst>
                                    <p:set>
                                      <p:cBhvr>
                                        <p:cTn id="20" dur="1" fill="hold">
                                          <p:stCondLst>
                                            <p:cond delay="0"/>
                                          </p:stCondLst>
                                        </p:cTn>
                                        <p:tgtEl>
                                          <p:spTgt spid="14"/>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0"/>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p:bldP spid="14" grpId="1"/>
      <p:bldP spid="1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078334E3-E6CD-4847-99A6-9C1EEDD4E0D3}"/>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60627"/>
          <a:stretch/>
        </p:blipFill>
        <p:spPr>
          <a:xfrm>
            <a:off x="1187566" y="2270785"/>
            <a:ext cx="10040578" cy="2905108"/>
          </a:xfrm>
        </p:spPr>
      </p:pic>
      <p:sp>
        <p:nvSpPr>
          <p:cNvPr id="11" name="TextBox 10">
            <a:extLst>
              <a:ext uri="{FF2B5EF4-FFF2-40B4-BE49-F238E27FC236}">
                <a16:creationId xmlns:a16="http://schemas.microsoft.com/office/drawing/2014/main" id="{EF242757-7C2B-4669-B30F-FDEE42E5FB23}"/>
              </a:ext>
            </a:extLst>
          </p:cNvPr>
          <p:cNvSpPr txBox="1"/>
          <p:nvPr/>
        </p:nvSpPr>
        <p:spPr>
          <a:xfrm>
            <a:off x="474064" y="1372781"/>
            <a:ext cx="5432400" cy="830997"/>
          </a:xfrm>
          <a:prstGeom prst="rect">
            <a:avLst/>
          </a:prstGeom>
          <a:noFill/>
        </p:spPr>
        <p:txBody>
          <a:bodyPr wrap="square" rtlCol="0">
            <a:spAutoFit/>
          </a:bodyPr>
          <a:lstStyle/>
          <a:p>
            <a:r>
              <a:rPr lang="en-US" sz="2400" dirty="0">
                <a:solidFill>
                  <a:srgbClr val="FF0000"/>
                </a:solidFill>
              </a:rPr>
              <a:t>Open SQL Workbench and select Create a new connection</a:t>
            </a:r>
          </a:p>
        </p:txBody>
      </p:sp>
      <p:cxnSp>
        <p:nvCxnSpPr>
          <p:cNvPr id="12" name="Straight Arrow Connector 11">
            <a:extLst>
              <a:ext uri="{FF2B5EF4-FFF2-40B4-BE49-F238E27FC236}">
                <a16:creationId xmlns:a16="http://schemas.microsoft.com/office/drawing/2014/main" id="{323A9E9C-0A96-40A0-893C-7E4685D58F30}"/>
              </a:ext>
            </a:extLst>
          </p:cNvPr>
          <p:cNvCxnSpPr>
            <a:cxnSpLocks/>
          </p:cNvCxnSpPr>
          <p:nvPr/>
        </p:nvCxnSpPr>
        <p:spPr>
          <a:xfrm flipH="1">
            <a:off x="1397185" y="2261657"/>
            <a:ext cx="327967" cy="51790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870F47BC-C4E9-41B0-88BF-08EE1382F26C}"/>
              </a:ext>
            </a:extLst>
          </p:cNvPr>
          <p:cNvSpPr txBox="1"/>
          <p:nvPr/>
        </p:nvSpPr>
        <p:spPr>
          <a:xfrm>
            <a:off x="6400088" y="1301182"/>
            <a:ext cx="5010150" cy="830997"/>
          </a:xfrm>
          <a:prstGeom prst="rect">
            <a:avLst/>
          </a:prstGeom>
          <a:noFill/>
        </p:spPr>
        <p:txBody>
          <a:bodyPr wrap="square" rtlCol="0">
            <a:spAutoFit/>
          </a:bodyPr>
          <a:lstStyle/>
          <a:p>
            <a:r>
              <a:rPr lang="en-US" sz="2400" dirty="0">
                <a:solidFill>
                  <a:srgbClr val="FF0000"/>
                </a:solidFill>
              </a:rPr>
              <a:t>Set the Driver to Amazon Redshift and paste the JDBC URL</a:t>
            </a:r>
          </a:p>
        </p:txBody>
      </p:sp>
      <p:cxnSp>
        <p:nvCxnSpPr>
          <p:cNvPr id="15" name="Straight Arrow Connector 14">
            <a:extLst>
              <a:ext uri="{FF2B5EF4-FFF2-40B4-BE49-F238E27FC236}">
                <a16:creationId xmlns:a16="http://schemas.microsoft.com/office/drawing/2014/main" id="{CCED8F82-041C-41BF-A759-25241207741E}"/>
              </a:ext>
            </a:extLst>
          </p:cNvPr>
          <p:cNvCxnSpPr>
            <a:cxnSpLocks/>
          </p:cNvCxnSpPr>
          <p:nvPr/>
        </p:nvCxnSpPr>
        <p:spPr>
          <a:xfrm flipH="1">
            <a:off x="6045933" y="2180116"/>
            <a:ext cx="850167" cy="119199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3125555-5C15-4F6E-928C-B47B3CC98F8B}"/>
              </a:ext>
            </a:extLst>
          </p:cNvPr>
          <p:cNvSpPr txBox="1"/>
          <p:nvPr/>
        </p:nvSpPr>
        <p:spPr>
          <a:xfrm>
            <a:off x="545438" y="5392860"/>
            <a:ext cx="5432400" cy="830997"/>
          </a:xfrm>
          <a:prstGeom prst="rect">
            <a:avLst/>
          </a:prstGeom>
          <a:noFill/>
        </p:spPr>
        <p:txBody>
          <a:bodyPr wrap="square" rtlCol="0">
            <a:spAutoFit/>
          </a:bodyPr>
          <a:lstStyle/>
          <a:p>
            <a:r>
              <a:rPr lang="en-US" sz="2400" dirty="0">
                <a:solidFill>
                  <a:srgbClr val="FF0000"/>
                </a:solidFill>
              </a:rPr>
              <a:t>The username and password that was created</a:t>
            </a:r>
          </a:p>
        </p:txBody>
      </p:sp>
      <p:cxnSp>
        <p:nvCxnSpPr>
          <p:cNvPr id="18" name="Straight Arrow Connector 17">
            <a:extLst>
              <a:ext uri="{FF2B5EF4-FFF2-40B4-BE49-F238E27FC236}">
                <a16:creationId xmlns:a16="http://schemas.microsoft.com/office/drawing/2014/main" id="{EF04199C-6CC8-4A39-ABFD-E6AF6479C0AE}"/>
              </a:ext>
            </a:extLst>
          </p:cNvPr>
          <p:cNvCxnSpPr>
            <a:cxnSpLocks/>
          </p:cNvCxnSpPr>
          <p:nvPr/>
        </p:nvCxnSpPr>
        <p:spPr>
          <a:xfrm flipV="1">
            <a:off x="3524250" y="4286250"/>
            <a:ext cx="1238250" cy="111573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82CAFCBB-0316-4C29-A1DE-B38E1BCB7F6E}"/>
              </a:ext>
            </a:extLst>
          </p:cNvPr>
          <p:cNvCxnSpPr>
            <a:cxnSpLocks/>
          </p:cNvCxnSpPr>
          <p:nvPr/>
        </p:nvCxnSpPr>
        <p:spPr>
          <a:xfrm>
            <a:off x="7534275" y="2180116"/>
            <a:ext cx="838200" cy="154322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072248B2-139F-4513-88AA-868CA70141AA}"/>
              </a:ext>
            </a:extLst>
          </p:cNvPr>
          <p:cNvSpPr txBox="1"/>
          <p:nvPr/>
        </p:nvSpPr>
        <p:spPr>
          <a:xfrm>
            <a:off x="5977838" y="5510549"/>
            <a:ext cx="5432400" cy="461665"/>
          </a:xfrm>
          <a:prstGeom prst="rect">
            <a:avLst/>
          </a:prstGeom>
          <a:noFill/>
        </p:spPr>
        <p:txBody>
          <a:bodyPr wrap="square" rtlCol="0">
            <a:spAutoFit/>
          </a:bodyPr>
          <a:lstStyle/>
          <a:p>
            <a:r>
              <a:rPr lang="en-US" sz="2400" dirty="0">
                <a:solidFill>
                  <a:srgbClr val="FF0000"/>
                </a:solidFill>
              </a:rPr>
              <a:t>Select </a:t>
            </a:r>
            <a:r>
              <a:rPr lang="en-US" sz="2400" dirty="0" err="1">
                <a:solidFill>
                  <a:srgbClr val="FF0000"/>
                </a:solidFill>
              </a:rPr>
              <a:t>Autocommit</a:t>
            </a:r>
            <a:endParaRPr lang="en-US" sz="2400" dirty="0">
              <a:solidFill>
                <a:srgbClr val="FF0000"/>
              </a:solidFill>
            </a:endParaRPr>
          </a:p>
        </p:txBody>
      </p:sp>
      <p:cxnSp>
        <p:nvCxnSpPr>
          <p:cNvPr id="34" name="Straight Arrow Connector 33">
            <a:extLst>
              <a:ext uri="{FF2B5EF4-FFF2-40B4-BE49-F238E27FC236}">
                <a16:creationId xmlns:a16="http://schemas.microsoft.com/office/drawing/2014/main" id="{B766E890-8446-46F9-A079-AB0B17C8A1F3}"/>
              </a:ext>
            </a:extLst>
          </p:cNvPr>
          <p:cNvCxnSpPr>
            <a:cxnSpLocks/>
          </p:cNvCxnSpPr>
          <p:nvPr/>
        </p:nvCxnSpPr>
        <p:spPr>
          <a:xfrm flipH="1" flipV="1">
            <a:off x="5067300" y="4844120"/>
            <a:ext cx="2362202" cy="664761"/>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nector: Elbow 15">
            <a:extLst>
              <a:ext uri="{FF2B5EF4-FFF2-40B4-BE49-F238E27FC236}">
                <a16:creationId xmlns:a16="http://schemas.microsoft.com/office/drawing/2014/main" id="{5184E176-9345-439F-8FCD-6EDCC50D71A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13181949-51E0-426B-88E4-18FFA2E92183}"/>
              </a:ext>
            </a:extLst>
          </p:cNvPr>
          <p:cNvSpPr txBox="1"/>
          <p:nvPr/>
        </p:nvSpPr>
        <p:spPr>
          <a:xfrm>
            <a:off x="440267" y="1004340"/>
            <a:ext cx="5565422" cy="369332"/>
          </a:xfrm>
          <a:prstGeom prst="rect">
            <a:avLst/>
          </a:prstGeom>
          <a:noFill/>
        </p:spPr>
        <p:txBody>
          <a:bodyPr wrap="square" rtlCol="0">
            <a:spAutoFit/>
          </a:bodyPr>
          <a:lstStyle/>
          <a:p>
            <a:pPr lvl="1"/>
            <a:r>
              <a:rPr lang="en-US" b="1" dirty="0"/>
              <a:t>Connection</a:t>
            </a:r>
          </a:p>
        </p:txBody>
      </p:sp>
      <p:pic>
        <p:nvPicPr>
          <p:cNvPr id="21" name="Picture 20">
            <a:extLst>
              <a:ext uri="{FF2B5EF4-FFF2-40B4-BE49-F238E27FC236}">
                <a16:creationId xmlns:a16="http://schemas.microsoft.com/office/drawing/2014/main" id="{B3CF3529-27E9-4EB8-8030-061C54870A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8750" y="-62841"/>
            <a:ext cx="2028548" cy="1369270"/>
          </a:xfrm>
          <a:prstGeom prst="rect">
            <a:avLst/>
          </a:prstGeom>
        </p:spPr>
      </p:pic>
      <p:sp>
        <p:nvSpPr>
          <p:cNvPr id="22" name="TextBox 21">
            <a:extLst>
              <a:ext uri="{FF2B5EF4-FFF2-40B4-BE49-F238E27FC236}">
                <a16:creationId xmlns:a16="http://schemas.microsoft.com/office/drawing/2014/main" id="{A9FDFD2C-2188-4ABA-87DC-FEA0B3428CB8}"/>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spTree>
    <p:extLst>
      <p:ext uri="{BB962C8B-B14F-4D97-AF65-F5344CB8AC3E}">
        <p14:creationId xmlns:p14="http://schemas.microsoft.com/office/powerpoint/2010/main" val="2425511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xit"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12"/>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xit" presetSubtype="0" fill="hold" grpId="1" nodeType="withEffect">
                                  <p:stCondLst>
                                    <p:cond delay="0"/>
                                  </p:stCondLst>
                                  <p:childTnLst>
                                    <p:set>
                                      <p:cBhvr>
                                        <p:cTn id="22" dur="1" fill="hold">
                                          <p:stCondLst>
                                            <p:cond delay="0"/>
                                          </p:stCondLst>
                                        </p:cTn>
                                        <p:tgtEl>
                                          <p:spTgt spid="14"/>
                                        </p:tgtEl>
                                        <p:attrNameLst>
                                          <p:attrName>style.visibility</p:attrName>
                                        </p:attrNameLst>
                                      </p:cBhvr>
                                      <p:to>
                                        <p:strVal val="hidden"/>
                                      </p:to>
                                    </p:set>
                                  </p:childTnLst>
                                </p:cTn>
                              </p:par>
                              <p:par>
                                <p:cTn id="23" presetID="1" presetClass="exit" presetSubtype="0" fill="hold" nodeType="withEffect">
                                  <p:stCondLst>
                                    <p:cond delay="0"/>
                                  </p:stCondLst>
                                  <p:childTnLst>
                                    <p:set>
                                      <p:cBhvr>
                                        <p:cTn id="24" dur="1" fill="hold">
                                          <p:stCondLst>
                                            <p:cond delay="0"/>
                                          </p:stCondLst>
                                        </p:cTn>
                                        <p:tgtEl>
                                          <p:spTgt spid="15"/>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0"/>
                                          </p:stCondLst>
                                        </p:cTn>
                                        <p:tgtEl>
                                          <p:spTgt spid="19"/>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4"/>
                                        </p:tgtEl>
                                        <p:attrNameLst>
                                          <p:attrName>style.visibility</p:attrName>
                                        </p:attrNameLst>
                                      </p:cBhvr>
                                      <p:to>
                                        <p:strVal val="visible"/>
                                      </p:to>
                                    </p:set>
                                  </p:childTnLst>
                                </p:cTn>
                              </p:par>
                              <p:par>
                                <p:cTn id="33" presetID="1" presetClass="exit" presetSubtype="0" fill="hold" grpId="1" nodeType="withEffect">
                                  <p:stCondLst>
                                    <p:cond delay="0"/>
                                  </p:stCondLst>
                                  <p:childTnLst>
                                    <p:set>
                                      <p:cBhvr>
                                        <p:cTn id="34" dur="1" fill="hold">
                                          <p:stCondLst>
                                            <p:cond delay="0"/>
                                          </p:stCondLst>
                                        </p:cTn>
                                        <p:tgtEl>
                                          <p:spTgt spid="17"/>
                                        </p:tgtEl>
                                        <p:attrNameLst>
                                          <p:attrName>style.visibility</p:attrName>
                                        </p:attrNameLst>
                                      </p:cBhvr>
                                      <p:to>
                                        <p:strVal val="hidden"/>
                                      </p:to>
                                    </p:set>
                                  </p:childTnLst>
                                </p:cTn>
                              </p:par>
                              <p:par>
                                <p:cTn id="35" presetID="1" presetClass="exit" presetSubtype="0" fill="hold" nodeType="withEffect">
                                  <p:stCondLst>
                                    <p:cond delay="0"/>
                                  </p:stCondLst>
                                  <p:childTnLst>
                                    <p:set>
                                      <p:cBhvr>
                                        <p:cTn id="36" dur="1" fill="hold">
                                          <p:stCondLst>
                                            <p:cond delay="0"/>
                                          </p:stCondLst>
                                        </p:cTn>
                                        <p:tgtEl>
                                          <p:spTgt spid="1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p:bldP spid="14" grpId="1"/>
      <p:bldP spid="17" grpId="0"/>
      <p:bldP spid="17" grpId="1"/>
      <p:bldP spid="3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4DB77455-3DD5-4281-A0DA-D574A800BC3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77118" y="1064562"/>
            <a:ext cx="7668208" cy="5635120"/>
          </a:xfrm>
        </p:spPr>
      </p:pic>
      <p:sp>
        <p:nvSpPr>
          <p:cNvPr id="11" name="TextBox 10">
            <a:extLst>
              <a:ext uri="{FF2B5EF4-FFF2-40B4-BE49-F238E27FC236}">
                <a16:creationId xmlns:a16="http://schemas.microsoft.com/office/drawing/2014/main" id="{EF242757-7C2B-4669-B30F-FDEE42E5FB23}"/>
              </a:ext>
            </a:extLst>
          </p:cNvPr>
          <p:cNvSpPr txBox="1"/>
          <p:nvPr/>
        </p:nvSpPr>
        <p:spPr>
          <a:xfrm>
            <a:off x="10297329" y="3751434"/>
            <a:ext cx="1894671" cy="830997"/>
          </a:xfrm>
          <a:prstGeom prst="rect">
            <a:avLst/>
          </a:prstGeom>
          <a:noFill/>
        </p:spPr>
        <p:txBody>
          <a:bodyPr wrap="square" rtlCol="0">
            <a:spAutoFit/>
          </a:bodyPr>
          <a:lstStyle/>
          <a:p>
            <a:r>
              <a:rPr lang="en-US" sz="2400" dirty="0">
                <a:solidFill>
                  <a:srgbClr val="FF0000"/>
                </a:solidFill>
              </a:rPr>
              <a:t>Test your connection</a:t>
            </a:r>
          </a:p>
        </p:txBody>
      </p:sp>
      <p:cxnSp>
        <p:nvCxnSpPr>
          <p:cNvPr id="12" name="Straight Arrow Connector 11">
            <a:extLst>
              <a:ext uri="{FF2B5EF4-FFF2-40B4-BE49-F238E27FC236}">
                <a16:creationId xmlns:a16="http://schemas.microsoft.com/office/drawing/2014/main" id="{323A9E9C-0A96-40A0-893C-7E4685D58F30}"/>
              </a:ext>
            </a:extLst>
          </p:cNvPr>
          <p:cNvCxnSpPr>
            <a:cxnSpLocks/>
          </p:cNvCxnSpPr>
          <p:nvPr/>
        </p:nvCxnSpPr>
        <p:spPr>
          <a:xfrm flipH="1">
            <a:off x="9843565" y="4582431"/>
            <a:ext cx="603523" cy="139389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5819C4B6-9E19-42BA-BC8C-52FFAF93AF24}"/>
              </a:ext>
            </a:extLst>
          </p:cNvPr>
          <p:cNvSpPr/>
          <p:nvPr/>
        </p:nvSpPr>
        <p:spPr>
          <a:xfrm>
            <a:off x="8723358" y="6274129"/>
            <a:ext cx="750974" cy="485775"/>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8" name="TextBox 7">
            <a:extLst>
              <a:ext uri="{FF2B5EF4-FFF2-40B4-BE49-F238E27FC236}">
                <a16:creationId xmlns:a16="http://schemas.microsoft.com/office/drawing/2014/main" id="{9FACEF44-6B8B-4126-9005-88B14971F405}"/>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cxnSp>
        <p:nvCxnSpPr>
          <p:cNvPr id="9" name="Connector: Elbow 8">
            <a:extLst>
              <a:ext uri="{FF2B5EF4-FFF2-40B4-BE49-F238E27FC236}">
                <a16:creationId xmlns:a16="http://schemas.microsoft.com/office/drawing/2014/main" id="{4BB29A88-EAC3-4700-9FCB-3DC2ED80F11A}"/>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F76F7105-41A8-4CF0-BA9A-5B02F761130E}"/>
              </a:ext>
            </a:extLst>
          </p:cNvPr>
          <p:cNvSpPr txBox="1"/>
          <p:nvPr/>
        </p:nvSpPr>
        <p:spPr>
          <a:xfrm>
            <a:off x="440267" y="1004340"/>
            <a:ext cx="5565422" cy="369332"/>
          </a:xfrm>
          <a:prstGeom prst="rect">
            <a:avLst/>
          </a:prstGeom>
          <a:noFill/>
        </p:spPr>
        <p:txBody>
          <a:bodyPr wrap="square" rtlCol="0">
            <a:spAutoFit/>
          </a:bodyPr>
          <a:lstStyle/>
          <a:p>
            <a:pPr lvl="1"/>
            <a:r>
              <a:rPr lang="en-US" b="1" dirty="0"/>
              <a:t>Connection</a:t>
            </a:r>
          </a:p>
        </p:txBody>
      </p:sp>
      <p:pic>
        <p:nvPicPr>
          <p:cNvPr id="3" name="Picture 2">
            <a:extLst>
              <a:ext uri="{FF2B5EF4-FFF2-40B4-BE49-F238E27FC236}">
                <a16:creationId xmlns:a16="http://schemas.microsoft.com/office/drawing/2014/main" id="{F7F7EDA5-B869-4F35-AB9F-44CC7304C2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8750" y="-62841"/>
            <a:ext cx="2028548" cy="1369270"/>
          </a:xfrm>
          <a:prstGeom prst="rect">
            <a:avLst/>
          </a:prstGeom>
        </p:spPr>
      </p:pic>
    </p:spTree>
    <p:extLst>
      <p:ext uri="{BB962C8B-B14F-4D97-AF65-F5344CB8AC3E}">
        <p14:creationId xmlns:p14="http://schemas.microsoft.com/office/powerpoint/2010/main" val="2374155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xit"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0"/>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7"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D4F8A39-AD13-4509-BC6E-E377AE6C4B30}"/>
              </a:ext>
            </a:extLst>
          </p:cNvPr>
          <p:cNvSpPr>
            <a:spLocks noGrp="1"/>
          </p:cNvSpPr>
          <p:nvPr>
            <p:ph idx="1"/>
          </p:nvPr>
        </p:nvSpPr>
        <p:spPr>
          <a:xfrm>
            <a:off x="1069848" y="2121408"/>
            <a:ext cx="6172781" cy="4050792"/>
          </a:xfrm>
        </p:spPr>
        <p:txBody>
          <a:bodyPr/>
          <a:lstStyle/>
          <a:p>
            <a:pPr lvl="1"/>
            <a:r>
              <a:rPr lang="en-US" sz="2600" dirty="0"/>
              <a:t>Prerequisites</a:t>
            </a:r>
          </a:p>
          <a:p>
            <a:pPr lvl="1"/>
            <a:r>
              <a:rPr lang="en-US" sz="2600" dirty="0"/>
              <a:t>Setup Redshift</a:t>
            </a:r>
          </a:p>
          <a:p>
            <a:pPr marL="274320" lvl="1" indent="0">
              <a:buNone/>
            </a:pPr>
            <a:endParaRPr lang="en-US" sz="2600" dirty="0"/>
          </a:p>
          <a:p>
            <a:pPr marL="274320" lvl="1" indent="0">
              <a:buNone/>
            </a:pPr>
            <a:r>
              <a:rPr lang="en-US" sz="2600" dirty="0"/>
              <a:t>(Use US-EAST-1/N. Virginia Region)</a:t>
            </a:r>
          </a:p>
          <a:p>
            <a:pPr lvl="2"/>
            <a:endParaRPr lang="en-US" sz="2400" dirty="0"/>
          </a:p>
          <a:p>
            <a:pPr lvl="2"/>
            <a:endParaRPr lang="en-US" dirty="0"/>
          </a:p>
        </p:txBody>
      </p:sp>
      <p:sp>
        <p:nvSpPr>
          <p:cNvPr id="8" name="TextBox 7">
            <a:extLst>
              <a:ext uri="{FF2B5EF4-FFF2-40B4-BE49-F238E27FC236}">
                <a16:creationId xmlns:a16="http://schemas.microsoft.com/office/drawing/2014/main" id="{9FACEF44-6B8B-4126-9005-88B14971F405}"/>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Lab 1</a:t>
            </a:r>
          </a:p>
        </p:txBody>
      </p:sp>
    </p:spTree>
    <p:extLst>
      <p:ext uri="{BB962C8B-B14F-4D97-AF65-F5344CB8AC3E}">
        <p14:creationId xmlns:p14="http://schemas.microsoft.com/office/powerpoint/2010/main" val="30927686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BD619B9-1D7A-43DD-933D-A02F8473CD81}"/>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S3</a:t>
            </a:r>
          </a:p>
        </p:txBody>
      </p:sp>
      <p:cxnSp>
        <p:nvCxnSpPr>
          <p:cNvPr id="18" name="Connector: Elbow 17">
            <a:extLst>
              <a:ext uri="{FF2B5EF4-FFF2-40B4-BE49-F238E27FC236}">
                <a16:creationId xmlns:a16="http://schemas.microsoft.com/office/drawing/2014/main" id="{148DB9F8-EC00-4E59-A8F4-29AA45EDE56A}"/>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DC674544-101F-48F1-B0F0-B0BC9119494D}"/>
              </a:ext>
            </a:extLst>
          </p:cNvPr>
          <p:cNvSpPr txBox="1"/>
          <p:nvPr/>
        </p:nvSpPr>
        <p:spPr>
          <a:xfrm>
            <a:off x="440267" y="1004340"/>
            <a:ext cx="5565422" cy="369332"/>
          </a:xfrm>
          <a:prstGeom prst="rect">
            <a:avLst/>
          </a:prstGeom>
          <a:noFill/>
        </p:spPr>
        <p:txBody>
          <a:bodyPr wrap="square" rtlCol="0">
            <a:spAutoFit/>
          </a:bodyPr>
          <a:lstStyle/>
          <a:p>
            <a:pPr lvl="1"/>
            <a:r>
              <a:rPr lang="en-US" b="1" dirty="0"/>
              <a:t> AWS Simple Storage Service</a:t>
            </a:r>
          </a:p>
        </p:txBody>
      </p:sp>
      <p:pic>
        <p:nvPicPr>
          <p:cNvPr id="22" name="Picture 21">
            <a:extLst>
              <a:ext uri="{FF2B5EF4-FFF2-40B4-BE49-F238E27FC236}">
                <a16:creationId xmlns:a16="http://schemas.microsoft.com/office/drawing/2014/main" id="{0F7E540B-1A77-4162-94C8-AE2C732F45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0299" y="1927670"/>
            <a:ext cx="10115550" cy="4610100"/>
          </a:xfrm>
          <a:prstGeom prst="rect">
            <a:avLst/>
          </a:prstGeom>
        </p:spPr>
      </p:pic>
    </p:spTree>
    <p:extLst>
      <p:ext uri="{BB962C8B-B14F-4D97-AF65-F5344CB8AC3E}">
        <p14:creationId xmlns:p14="http://schemas.microsoft.com/office/powerpoint/2010/main" val="15344290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B735C97-4233-4FE6-B7C2-0D05E93F18C0}"/>
              </a:ext>
            </a:extLst>
          </p:cNvPr>
          <p:cNvPicPr>
            <a:picLocks noChangeAspect="1"/>
          </p:cNvPicPr>
          <p:nvPr/>
        </p:nvPicPr>
        <p:blipFill rotWithShape="1">
          <a:blip r:embed="rId2">
            <a:extLst>
              <a:ext uri="{28A0092B-C50C-407E-A947-70E740481C1C}">
                <a14:useLocalDpi xmlns:a14="http://schemas.microsoft.com/office/drawing/2010/main" val="0"/>
              </a:ext>
            </a:extLst>
          </a:blip>
          <a:srcRect r="75217"/>
          <a:stretch/>
        </p:blipFill>
        <p:spPr>
          <a:xfrm>
            <a:off x="1635760" y="2094136"/>
            <a:ext cx="8507046" cy="4245446"/>
          </a:xfrm>
          <a:prstGeom prst="rect">
            <a:avLst/>
          </a:prstGeom>
          <a:ln>
            <a:solidFill>
              <a:schemeClr val="tx1"/>
            </a:solidFill>
          </a:ln>
        </p:spPr>
      </p:pic>
      <p:sp>
        <p:nvSpPr>
          <p:cNvPr id="10" name="Oval 9">
            <a:extLst>
              <a:ext uri="{FF2B5EF4-FFF2-40B4-BE49-F238E27FC236}">
                <a16:creationId xmlns:a16="http://schemas.microsoft.com/office/drawing/2014/main" id="{203C2F4A-B2B3-473A-BC7B-9F21F0D99141}"/>
              </a:ext>
            </a:extLst>
          </p:cNvPr>
          <p:cNvSpPr/>
          <p:nvPr/>
        </p:nvSpPr>
        <p:spPr>
          <a:xfrm>
            <a:off x="2255520" y="4408715"/>
            <a:ext cx="2806337" cy="1371600"/>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1" name="TextBox 10">
            <a:extLst>
              <a:ext uri="{FF2B5EF4-FFF2-40B4-BE49-F238E27FC236}">
                <a16:creationId xmlns:a16="http://schemas.microsoft.com/office/drawing/2014/main" id="{156823EA-AB37-4E40-BAD3-6BDD1DF3672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S3</a:t>
            </a:r>
          </a:p>
        </p:txBody>
      </p:sp>
      <p:cxnSp>
        <p:nvCxnSpPr>
          <p:cNvPr id="12" name="Connector: Elbow 11">
            <a:extLst>
              <a:ext uri="{FF2B5EF4-FFF2-40B4-BE49-F238E27FC236}">
                <a16:creationId xmlns:a16="http://schemas.microsoft.com/office/drawing/2014/main" id="{B378D875-8550-49A0-8958-0FF445A2442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9FEF90F5-C2F7-437A-B3BF-0BDB5668408A}"/>
              </a:ext>
            </a:extLst>
          </p:cNvPr>
          <p:cNvSpPr txBox="1"/>
          <p:nvPr/>
        </p:nvSpPr>
        <p:spPr>
          <a:xfrm>
            <a:off x="440267" y="1004340"/>
            <a:ext cx="5565422" cy="369332"/>
          </a:xfrm>
          <a:prstGeom prst="rect">
            <a:avLst/>
          </a:prstGeom>
          <a:noFill/>
        </p:spPr>
        <p:txBody>
          <a:bodyPr wrap="square" rtlCol="0">
            <a:spAutoFit/>
          </a:bodyPr>
          <a:lstStyle/>
          <a:p>
            <a:pPr lvl="1"/>
            <a:r>
              <a:rPr lang="en-US" b="1" dirty="0"/>
              <a:t>Create S3 bucket with AWS Console</a:t>
            </a:r>
          </a:p>
        </p:txBody>
      </p:sp>
      <p:pic>
        <p:nvPicPr>
          <p:cNvPr id="7" name="Picture 6">
            <a:extLst>
              <a:ext uri="{FF2B5EF4-FFF2-40B4-BE49-F238E27FC236}">
                <a16:creationId xmlns:a16="http://schemas.microsoft.com/office/drawing/2014/main" id="{8142FA86-02D8-4F3D-A4D6-4FDE4B8C44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7087" y="0"/>
            <a:ext cx="1235075" cy="1235075"/>
          </a:xfrm>
          <a:prstGeom prst="rect">
            <a:avLst/>
          </a:prstGeom>
        </p:spPr>
      </p:pic>
    </p:spTree>
    <p:extLst>
      <p:ext uri="{BB962C8B-B14F-4D97-AF65-F5344CB8AC3E}">
        <p14:creationId xmlns:p14="http://schemas.microsoft.com/office/powerpoint/2010/main" val="9560694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A70BE5C-042A-40AD-9F2F-D23C817C4997}"/>
              </a:ext>
            </a:extLst>
          </p:cNvPr>
          <p:cNvPicPr>
            <a:picLocks noChangeAspect="1"/>
          </p:cNvPicPr>
          <p:nvPr/>
        </p:nvPicPr>
        <p:blipFill rotWithShape="1">
          <a:blip r:embed="rId2">
            <a:extLst>
              <a:ext uri="{28A0092B-C50C-407E-A947-70E740481C1C}">
                <a14:useLocalDpi xmlns:a14="http://schemas.microsoft.com/office/drawing/2010/main" val="0"/>
              </a:ext>
            </a:extLst>
          </a:blip>
          <a:srcRect b="52749"/>
          <a:stretch/>
        </p:blipFill>
        <p:spPr>
          <a:xfrm>
            <a:off x="243840" y="1635760"/>
            <a:ext cx="9012251" cy="4897121"/>
          </a:xfrm>
          <a:prstGeom prst="rect">
            <a:avLst/>
          </a:prstGeom>
          <a:ln>
            <a:solidFill>
              <a:schemeClr val="tx1"/>
            </a:solidFill>
          </a:ln>
        </p:spPr>
      </p:pic>
      <p:cxnSp>
        <p:nvCxnSpPr>
          <p:cNvPr id="7" name="Straight Arrow Connector 6">
            <a:extLst>
              <a:ext uri="{FF2B5EF4-FFF2-40B4-BE49-F238E27FC236}">
                <a16:creationId xmlns:a16="http://schemas.microsoft.com/office/drawing/2014/main" id="{233DBE72-AA02-46A5-B01A-643E2CC0ECD1}"/>
              </a:ext>
            </a:extLst>
          </p:cNvPr>
          <p:cNvCxnSpPr>
            <a:cxnSpLocks/>
            <a:stCxn id="9" idx="2"/>
          </p:cNvCxnSpPr>
          <p:nvPr/>
        </p:nvCxnSpPr>
        <p:spPr>
          <a:xfrm flipH="1">
            <a:off x="2198522" y="1358123"/>
            <a:ext cx="7208326" cy="342604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24AE1F4B-2861-49F3-89D2-FCF826AB02E3}"/>
              </a:ext>
            </a:extLst>
          </p:cNvPr>
          <p:cNvSpPr txBox="1"/>
          <p:nvPr/>
        </p:nvSpPr>
        <p:spPr>
          <a:xfrm>
            <a:off x="7329267" y="527126"/>
            <a:ext cx="4155161" cy="830997"/>
          </a:xfrm>
          <a:prstGeom prst="rect">
            <a:avLst/>
          </a:prstGeom>
          <a:noFill/>
        </p:spPr>
        <p:txBody>
          <a:bodyPr wrap="square" rtlCol="0">
            <a:spAutoFit/>
          </a:bodyPr>
          <a:lstStyle/>
          <a:p>
            <a:r>
              <a:rPr lang="en-US" sz="2400" dirty="0">
                <a:solidFill>
                  <a:srgbClr val="FF0000"/>
                </a:solidFill>
              </a:rPr>
              <a:t>Give your S3 bucket a name</a:t>
            </a:r>
          </a:p>
          <a:p>
            <a:r>
              <a:rPr lang="en-US" sz="2400" dirty="0">
                <a:solidFill>
                  <a:srgbClr val="FF0000"/>
                </a:solidFill>
              </a:rPr>
              <a:t>Use  glue-tutorial-XXX</a:t>
            </a:r>
          </a:p>
        </p:txBody>
      </p:sp>
      <p:sp>
        <p:nvSpPr>
          <p:cNvPr id="11" name="TextBox 10">
            <a:extLst>
              <a:ext uri="{FF2B5EF4-FFF2-40B4-BE49-F238E27FC236}">
                <a16:creationId xmlns:a16="http://schemas.microsoft.com/office/drawing/2014/main" id="{55A55AAC-0D28-4BAC-B999-C4228268F737}"/>
              </a:ext>
            </a:extLst>
          </p:cNvPr>
          <p:cNvSpPr txBox="1"/>
          <p:nvPr/>
        </p:nvSpPr>
        <p:spPr>
          <a:xfrm>
            <a:off x="9406847" y="1635760"/>
            <a:ext cx="2722880" cy="3046988"/>
          </a:xfrm>
          <a:prstGeom prst="rect">
            <a:avLst/>
          </a:prstGeom>
          <a:noFill/>
        </p:spPr>
        <p:txBody>
          <a:bodyPr wrap="square" rtlCol="0">
            <a:spAutoFit/>
          </a:bodyPr>
          <a:lstStyle/>
          <a:p>
            <a:r>
              <a:rPr lang="en-US" sz="2400" dirty="0">
                <a:solidFill>
                  <a:srgbClr val="FF0000"/>
                </a:solidFill>
              </a:rPr>
              <a:t>Your bucket name needs to be unique because these are accessible across all regions and by potentially everyone </a:t>
            </a:r>
          </a:p>
        </p:txBody>
      </p:sp>
      <p:cxnSp>
        <p:nvCxnSpPr>
          <p:cNvPr id="15" name="Straight Arrow Connector 14">
            <a:extLst>
              <a:ext uri="{FF2B5EF4-FFF2-40B4-BE49-F238E27FC236}">
                <a16:creationId xmlns:a16="http://schemas.microsoft.com/office/drawing/2014/main" id="{754D563D-37F5-4553-ADA1-AB87096019BF}"/>
              </a:ext>
            </a:extLst>
          </p:cNvPr>
          <p:cNvCxnSpPr>
            <a:cxnSpLocks/>
            <a:stCxn id="17" idx="1"/>
          </p:cNvCxnSpPr>
          <p:nvPr/>
        </p:nvCxnSpPr>
        <p:spPr>
          <a:xfrm flipH="1">
            <a:off x="2935911" y="5277088"/>
            <a:ext cx="6320180" cy="576572"/>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5206ECA4-13FC-45B9-A565-0D534BB23634}"/>
              </a:ext>
            </a:extLst>
          </p:cNvPr>
          <p:cNvSpPr txBox="1"/>
          <p:nvPr/>
        </p:nvSpPr>
        <p:spPr>
          <a:xfrm>
            <a:off x="9256091" y="5046255"/>
            <a:ext cx="2771180" cy="461665"/>
          </a:xfrm>
          <a:prstGeom prst="rect">
            <a:avLst/>
          </a:prstGeom>
          <a:noFill/>
        </p:spPr>
        <p:txBody>
          <a:bodyPr wrap="square" rtlCol="0">
            <a:spAutoFit/>
          </a:bodyPr>
          <a:lstStyle/>
          <a:p>
            <a:r>
              <a:rPr lang="en-US" sz="2400" dirty="0">
                <a:solidFill>
                  <a:srgbClr val="FF0000"/>
                </a:solidFill>
              </a:rPr>
              <a:t>Specify the region</a:t>
            </a:r>
            <a:endParaRPr lang="en-US" sz="1200" dirty="0">
              <a:solidFill>
                <a:srgbClr val="FF0000"/>
              </a:solidFill>
            </a:endParaRPr>
          </a:p>
        </p:txBody>
      </p:sp>
      <p:pic>
        <p:nvPicPr>
          <p:cNvPr id="19" name="Picture 18">
            <a:extLst>
              <a:ext uri="{FF2B5EF4-FFF2-40B4-BE49-F238E27FC236}">
                <a16:creationId xmlns:a16="http://schemas.microsoft.com/office/drawing/2014/main" id="{CAA02DF6-4513-4DBF-8610-1828ECD0C5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611" y="5030146"/>
            <a:ext cx="9012710" cy="1526583"/>
          </a:xfrm>
          <a:prstGeom prst="rect">
            <a:avLst/>
          </a:prstGeom>
          <a:ln>
            <a:solidFill>
              <a:schemeClr val="tx1"/>
            </a:solidFill>
          </a:ln>
        </p:spPr>
      </p:pic>
      <p:sp>
        <p:nvSpPr>
          <p:cNvPr id="12" name="Oval 11">
            <a:extLst>
              <a:ext uri="{FF2B5EF4-FFF2-40B4-BE49-F238E27FC236}">
                <a16:creationId xmlns:a16="http://schemas.microsoft.com/office/drawing/2014/main" id="{14F6C1EF-8DC8-40C7-ACBE-1B5C1B5AF5EB}"/>
              </a:ext>
            </a:extLst>
          </p:cNvPr>
          <p:cNvSpPr/>
          <p:nvPr/>
        </p:nvSpPr>
        <p:spPr>
          <a:xfrm>
            <a:off x="374870" y="5561659"/>
            <a:ext cx="1068766" cy="905752"/>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8" name="TextBox 17">
            <a:extLst>
              <a:ext uri="{FF2B5EF4-FFF2-40B4-BE49-F238E27FC236}">
                <a16:creationId xmlns:a16="http://schemas.microsoft.com/office/drawing/2014/main" id="{7BBE0241-4344-4414-B20E-7C508C9B2816}"/>
              </a:ext>
            </a:extLst>
          </p:cNvPr>
          <p:cNvSpPr txBox="1"/>
          <p:nvPr/>
        </p:nvSpPr>
        <p:spPr>
          <a:xfrm>
            <a:off x="440267" y="239247"/>
            <a:ext cx="6234853" cy="923330"/>
          </a:xfrm>
          <a:prstGeom prst="rect">
            <a:avLst/>
          </a:prstGeom>
          <a:noFill/>
        </p:spPr>
        <p:txBody>
          <a:bodyPr wrap="square" rtlCol="0">
            <a:spAutoFit/>
          </a:bodyPr>
          <a:lstStyle/>
          <a:p>
            <a:r>
              <a:rPr lang="en-US" sz="5400" dirty="0">
                <a:latin typeface="+mj-lt"/>
              </a:rPr>
              <a:t>S3</a:t>
            </a:r>
          </a:p>
        </p:txBody>
      </p:sp>
      <p:cxnSp>
        <p:nvCxnSpPr>
          <p:cNvPr id="20" name="Connector: Elbow 19">
            <a:extLst>
              <a:ext uri="{FF2B5EF4-FFF2-40B4-BE49-F238E27FC236}">
                <a16:creationId xmlns:a16="http://schemas.microsoft.com/office/drawing/2014/main" id="{713D349B-2166-4759-A86C-9BBE71D2CE22}"/>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057BB3C2-BDAA-4FD0-9697-52DD4784903B}"/>
              </a:ext>
            </a:extLst>
          </p:cNvPr>
          <p:cNvSpPr txBox="1"/>
          <p:nvPr/>
        </p:nvSpPr>
        <p:spPr>
          <a:xfrm>
            <a:off x="440267" y="1004340"/>
            <a:ext cx="5565422" cy="369332"/>
          </a:xfrm>
          <a:prstGeom prst="rect">
            <a:avLst/>
          </a:prstGeom>
          <a:noFill/>
        </p:spPr>
        <p:txBody>
          <a:bodyPr wrap="square" rtlCol="0">
            <a:spAutoFit/>
          </a:bodyPr>
          <a:lstStyle/>
          <a:p>
            <a:pPr lvl="1"/>
            <a:r>
              <a:rPr lang="en-US" b="1" dirty="0"/>
              <a:t>Create S3 bucket with AWS Console</a:t>
            </a:r>
          </a:p>
        </p:txBody>
      </p:sp>
      <p:pic>
        <p:nvPicPr>
          <p:cNvPr id="13" name="Picture 12">
            <a:extLst>
              <a:ext uri="{FF2B5EF4-FFF2-40B4-BE49-F238E27FC236}">
                <a16:creationId xmlns:a16="http://schemas.microsoft.com/office/drawing/2014/main" id="{4FDBF1EA-37EA-4B99-8ED7-7678FCC1604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7087" y="0"/>
            <a:ext cx="1235075" cy="1235075"/>
          </a:xfrm>
          <a:prstGeom prst="rect">
            <a:avLst/>
          </a:prstGeom>
        </p:spPr>
      </p:pic>
    </p:spTree>
    <p:extLst>
      <p:ext uri="{BB962C8B-B14F-4D97-AF65-F5344CB8AC3E}">
        <p14:creationId xmlns:p14="http://schemas.microsoft.com/office/powerpoint/2010/main" val="1167302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xit" presetSubtype="0" fill="hold" nodeType="withEffect">
                                  <p:stCondLst>
                                    <p:cond delay="0"/>
                                  </p:stCondLst>
                                  <p:childTnLst>
                                    <p:set>
                                      <p:cBhvr>
                                        <p:cTn id="14" dur="1" fill="hold">
                                          <p:stCondLst>
                                            <p:cond delay="0"/>
                                          </p:stCondLst>
                                        </p:cTn>
                                        <p:tgtEl>
                                          <p:spTgt spid="7"/>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11"/>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xit" presetSubtype="0" fill="hold" nodeType="withEffect">
                                  <p:stCondLst>
                                    <p:cond delay="0"/>
                                  </p:stCondLst>
                                  <p:childTnLst>
                                    <p:set>
                                      <p:cBhvr>
                                        <p:cTn id="24" dur="1" fill="hold">
                                          <p:stCondLst>
                                            <p:cond delay="0"/>
                                          </p:stCondLst>
                                        </p:cTn>
                                        <p:tgtEl>
                                          <p:spTgt spid="15"/>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17"/>
                                        </p:tgtEl>
                                        <p:attrNameLst>
                                          <p:attrName>style.visibility</p:attrName>
                                        </p:attrNameLst>
                                      </p:cBhvr>
                                      <p:to>
                                        <p:strVal val="hidden"/>
                                      </p:to>
                                    </p:set>
                                  </p:childTnLst>
                                </p:cTn>
                              </p:par>
                              <p:par>
                                <p:cTn id="27" presetID="1" presetClass="entr" presetSubtype="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11" grpId="1"/>
      <p:bldP spid="17" grpId="0"/>
      <p:bldP spid="17" grpId="1"/>
      <p:bldP spid="12"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5FF0B8C-EAED-450D-AA04-8D0ED3CEFDC8}"/>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S3</a:t>
            </a:r>
          </a:p>
        </p:txBody>
      </p:sp>
      <p:sp>
        <p:nvSpPr>
          <p:cNvPr id="7" name="TextBox 6">
            <a:extLst>
              <a:ext uri="{FF2B5EF4-FFF2-40B4-BE49-F238E27FC236}">
                <a16:creationId xmlns:a16="http://schemas.microsoft.com/office/drawing/2014/main" id="{92AC72CB-E6CB-40BE-A5A2-1E9D6C85E5E1}"/>
              </a:ext>
            </a:extLst>
          </p:cNvPr>
          <p:cNvSpPr txBox="1"/>
          <p:nvPr/>
        </p:nvSpPr>
        <p:spPr>
          <a:xfrm>
            <a:off x="181254" y="1871431"/>
            <a:ext cx="11648869" cy="2677656"/>
          </a:xfrm>
          <a:prstGeom prst="rect">
            <a:avLst/>
          </a:prstGeom>
          <a:solidFill>
            <a:schemeClr val="tx1"/>
          </a:solidFill>
        </p:spPr>
        <p:txBody>
          <a:bodyPr wrap="square" rtlCol="0">
            <a:spAutoFit/>
          </a:bodyPr>
          <a:lstStyle/>
          <a:p>
            <a:endParaRPr lang="en-US" sz="2400" dirty="0">
              <a:solidFill>
                <a:schemeClr val="bg1"/>
              </a:solidFill>
              <a:latin typeface="Lucida Console" panose="020B0609040504020204" pitchFamily="49" charset="0"/>
            </a:endParaRPr>
          </a:p>
          <a:p>
            <a:endParaRPr lang="en-US" sz="2400" dirty="0">
              <a:solidFill>
                <a:schemeClr val="bg1"/>
              </a:solidFill>
              <a:latin typeface="Lucida Console" panose="020B0609040504020204" pitchFamily="49" charset="0"/>
            </a:endParaRPr>
          </a:p>
          <a:p>
            <a:r>
              <a:rPr lang="en-US" sz="2400" dirty="0">
                <a:solidFill>
                  <a:schemeClr val="bg1"/>
                </a:solidFill>
                <a:latin typeface="Lucida Console" panose="020B0609040504020204" pitchFamily="49" charset="0"/>
              </a:rPr>
              <a:t>$ </a:t>
            </a:r>
            <a:r>
              <a:rPr lang="en-US" sz="2400" dirty="0" err="1">
                <a:solidFill>
                  <a:schemeClr val="bg1"/>
                </a:solidFill>
                <a:latin typeface="Lucida Console" panose="020B0609040504020204" pitchFamily="49" charset="0"/>
              </a:rPr>
              <a:t>aws</a:t>
            </a:r>
            <a:r>
              <a:rPr lang="en-US" sz="2400" dirty="0">
                <a:solidFill>
                  <a:schemeClr val="bg1"/>
                </a:solidFill>
                <a:latin typeface="Lucida Console" panose="020B0609040504020204" pitchFamily="49" charset="0"/>
              </a:rPr>
              <a:t> s3api create-bucket --bucket  glue-tutorial-XXX --region us-east-1</a:t>
            </a:r>
          </a:p>
          <a:p>
            <a:endParaRPr lang="en-US" sz="2400" dirty="0">
              <a:solidFill>
                <a:schemeClr val="bg1"/>
              </a:solidFill>
              <a:latin typeface="Lucida Console" panose="020B0609040504020204" pitchFamily="49" charset="0"/>
            </a:endParaRPr>
          </a:p>
          <a:p>
            <a:endParaRPr lang="en-US" sz="2400" dirty="0">
              <a:solidFill>
                <a:schemeClr val="bg1"/>
              </a:solidFill>
              <a:latin typeface="Lucida Console" panose="020B0609040504020204" pitchFamily="49" charset="0"/>
            </a:endParaRPr>
          </a:p>
          <a:p>
            <a:endParaRPr lang="en-US" sz="2400" dirty="0">
              <a:solidFill>
                <a:schemeClr val="bg1"/>
              </a:solidFill>
              <a:latin typeface="Lucida Console" panose="020B0609040504020204" pitchFamily="49" charset="0"/>
            </a:endParaRPr>
          </a:p>
        </p:txBody>
      </p:sp>
      <p:cxnSp>
        <p:nvCxnSpPr>
          <p:cNvPr id="5" name="Connector: Elbow 4">
            <a:extLst>
              <a:ext uri="{FF2B5EF4-FFF2-40B4-BE49-F238E27FC236}">
                <a16:creationId xmlns:a16="http://schemas.microsoft.com/office/drawing/2014/main" id="{9F9E4822-F32E-4826-9DBD-C8FA0C35F0F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8DCE9589-ABBA-4E2B-B10E-BD936F17645D}"/>
              </a:ext>
            </a:extLst>
          </p:cNvPr>
          <p:cNvSpPr txBox="1"/>
          <p:nvPr/>
        </p:nvSpPr>
        <p:spPr>
          <a:xfrm>
            <a:off x="440267" y="1004340"/>
            <a:ext cx="5565422" cy="646331"/>
          </a:xfrm>
          <a:prstGeom prst="rect">
            <a:avLst/>
          </a:prstGeom>
          <a:noFill/>
        </p:spPr>
        <p:txBody>
          <a:bodyPr wrap="square" rtlCol="0">
            <a:spAutoFit/>
          </a:bodyPr>
          <a:lstStyle/>
          <a:p>
            <a:pPr lvl="1"/>
            <a:r>
              <a:rPr lang="en-US" b="1" dirty="0"/>
              <a:t>Create S3 bucket with AWS CLI* (Alternative)</a:t>
            </a:r>
          </a:p>
        </p:txBody>
      </p:sp>
      <p:sp>
        <p:nvSpPr>
          <p:cNvPr id="3" name="TextBox 2">
            <a:extLst>
              <a:ext uri="{FF2B5EF4-FFF2-40B4-BE49-F238E27FC236}">
                <a16:creationId xmlns:a16="http://schemas.microsoft.com/office/drawing/2014/main" id="{7E4DB0E0-4969-40E3-986C-0FA232E0EB64}"/>
              </a:ext>
            </a:extLst>
          </p:cNvPr>
          <p:cNvSpPr txBox="1"/>
          <p:nvPr/>
        </p:nvSpPr>
        <p:spPr>
          <a:xfrm>
            <a:off x="377816" y="5639171"/>
            <a:ext cx="8721029" cy="369332"/>
          </a:xfrm>
          <a:prstGeom prst="rect">
            <a:avLst/>
          </a:prstGeom>
          <a:noFill/>
        </p:spPr>
        <p:txBody>
          <a:bodyPr wrap="square" rtlCol="0">
            <a:spAutoFit/>
          </a:bodyPr>
          <a:lstStyle/>
          <a:p>
            <a:r>
              <a:rPr lang="en-US" dirty="0"/>
              <a:t>* Must install and set up AWS CLI in order to use this</a:t>
            </a:r>
          </a:p>
        </p:txBody>
      </p:sp>
      <p:pic>
        <p:nvPicPr>
          <p:cNvPr id="8" name="Picture 7">
            <a:extLst>
              <a:ext uri="{FF2B5EF4-FFF2-40B4-BE49-F238E27FC236}">
                <a16:creationId xmlns:a16="http://schemas.microsoft.com/office/drawing/2014/main" id="{789EAF2F-DFF3-4BDB-A260-42AE521B7D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7087" y="0"/>
            <a:ext cx="1235075" cy="1235075"/>
          </a:xfrm>
          <a:prstGeom prst="rect">
            <a:avLst/>
          </a:prstGeom>
        </p:spPr>
      </p:pic>
    </p:spTree>
    <p:extLst>
      <p:ext uri="{BB962C8B-B14F-4D97-AF65-F5344CB8AC3E}">
        <p14:creationId xmlns:p14="http://schemas.microsoft.com/office/powerpoint/2010/main" val="217164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396B696-9345-4375-AED5-E00EA1AD280A}"/>
              </a:ext>
            </a:extLst>
          </p:cNvPr>
          <p:cNvSpPr>
            <a:spLocks noGrp="1"/>
          </p:cNvSpPr>
          <p:nvPr>
            <p:ph idx="1"/>
          </p:nvPr>
        </p:nvSpPr>
        <p:spPr>
          <a:xfrm>
            <a:off x="838200" y="2093976"/>
            <a:ext cx="10515600" cy="2317397"/>
          </a:xfrm>
        </p:spPr>
        <p:txBody>
          <a:bodyPr/>
          <a:lstStyle/>
          <a:p>
            <a:endParaRPr lang="en-US" dirty="0"/>
          </a:p>
          <a:p>
            <a:pPr marL="0" indent="0" algn="ctr">
              <a:buNone/>
            </a:pPr>
            <a:r>
              <a:rPr lang="en-US" sz="8000" dirty="0"/>
              <a:t>What is Glue?</a:t>
            </a:r>
          </a:p>
        </p:txBody>
      </p:sp>
      <p:pic>
        <p:nvPicPr>
          <p:cNvPr id="7" name="Picture 6">
            <a:extLst>
              <a:ext uri="{FF2B5EF4-FFF2-40B4-BE49-F238E27FC236}">
                <a16:creationId xmlns:a16="http://schemas.microsoft.com/office/drawing/2014/main" id="{A62F7B30-8CC7-4E50-A0C4-10BFEF6336A7}"/>
              </a:ext>
            </a:extLst>
          </p:cNvPr>
          <p:cNvPicPr>
            <a:picLocks noChangeAspect="1"/>
          </p:cNvPicPr>
          <p:nvPr/>
        </p:nvPicPr>
        <p:blipFill>
          <a:blip r:embed="rId2"/>
          <a:stretch>
            <a:fillRect/>
          </a:stretch>
        </p:blipFill>
        <p:spPr>
          <a:xfrm>
            <a:off x="5181600" y="4169527"/>
            <a:ext cx="1828800" cy="1828800"/>
          </a:xfrm>
          <a:prstGeom prst="rect">
            <a:avLst/>
          </a:prstGeom>
        </p:spPr>
      </p:pic>
      <p:sp>
        <p:nvSpPr>
          <p:cNvPr id="5" name="TextBox 4">
            <a:extLst>
              <a:ext uri="{FF2B5EF4-FFF2-40B4-BE49-F238E27FC236}">
                <a16:creationId xmlns:a16="http://schemas.microsoft.com/office/drawing/2014/main" id="{BC1EEFCF-A698-48A1-9598-C5AB54B7BD11}"/>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AWS Glue</a:t>
            </a:r>
          </a:p>
        </p:txBody>
      </p:sp>
    </p:spTree>
    <p:extLst>
      <p:ext uri="{BB962C8B-B14F-4D97-AF65-F5344CB8AC3E}">
        <p14:creationId xmlns:p14="http://schemas.microsoft.com/office/powerpoint/2010/main" val="180615025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53674D7-433B-4667-AA58-F577BBE75D1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S3</a:t>
            </a:r>
          </a:p>
        </p:txBody>
      </p:sp>
      <p:cxnSp>
        <p:nvCxnSpPr>
          <p:cNvPr id="5" name="Connector: Elbow 4">
            <a:extLst>
              <a:ext uri="{FF2B5EF4-FFF2-40B4-BE49-F238E27FC236}">
                <a16:creationId xmlns:a16="http://schemas.microsoft.com/office/drawing/2014/main" id="{E171F3AB-57A6-4390-B897-CC95C7B1A3DE}"/>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2BAE760-F3AC-4211-8FE0-39614F0745C5}"/>
              </a:ext>
            </a:extLst>
          </p:cNvPr>
          <p:cNvSpPr txBox="1"/>
          <p:nvPr/>
        </p:nvSpPr>
        <p:spPr>
          <a:xfrm>
            <a:off x="440267" y="1004340"/>
            <a:ext cx="5565422" cy="369332"/>
          </a:xfrm>
          <a:prstGeom prst="rect">
            <a:avLst/>
          </a:prstGeom>
          <a:noFill/>
        </p:spPr>
        <p:txBody>
          <a:bodyPr wrap="square" rtlCol="0">
            <a:spAutoFit/>
          </a:bodyPr>
          <a:lstStyle/>
          <a:p>
            <a:pPr lvl="1"/>
            <a:r>
              <a:rPr lang="en-US" b="1" dirty="0"/>
              <a:t>Create S3 bucket folder</a:t>
            </a:r>
          </a:p>
        </p:txBody>
      </p:sp>
      <p:pic>
        <p:nvPicPr>
          <p:cNvPr id="7" name="Picture 6">
            <a:extLst>
              <a:ext uri="{FF2B5EF4-FFF2-40B4-BE49-F238E27FC236}">
                <a16:creationId xmlns:a16="http://schemas.microsoft.com/office/drawing/2014/main" id="{C87222DA-B7E0-434A-96C7-9FC8437F8D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7087" y="0"/>
            <a:ext cx="1235075" cy="1235075"/>
          </a:xfrm>
          <a:prstGeom prst="rect">
            <a:avLst/>
          </a:prstGeom>
        </p:spPr>
      </p:pic>
      <p:pic>
        <p:nvPicPr>
          <p:cNvPr id="8" name="Picture 7">
            <a:extLst>
              <a:ext uri="{FF2B5EF4-FFF2-40B4-BE49-F238E27FC236}">
                <a16:creationId xmlns:a16="http://schemas.microsoft.com/office/drawing/2014/main" id="{9B62FC64-3082-4DF9-BFBD-8C0B11FF502B}"/>
              </a:ext>
            </a:extLst>
          </p:cNvPr>
          <p:cNvPicPr>
            <a:picLocks noChangeAspect="1"/>
          </p:cNvPicPr>
          <p:nvPr/>
        </p:nvPicPr>
        <p:blipFill>
          <a:blip r:embed="rId3"/>
          <a:stretch>
            <a:fillRect/>
          </a:stretch>
        </p:blipFill>
        <p:spPr>
          <a:xfrm>
            <a:off x="4503247" y="1808924"/>
            <a:ext cx="6800850" cy="4124325"/>
          </a:xfrm>
          <a:prstGeom prst="rect">
            <a:avLst/>
          </a:prstGeom>
          <a:ln>
            <a:solidFill>
              <a:schemeClr val="tx1"/>
            </a:solidFill>
          </a:ln>
        </p:spPr>
      </p:pic>
      <p:cxnSp>
        <p:nvCxnSpPr>
          <p:cNvPr id="9" name="Straight Arrow Connector 8">
            <a:extLst>
              <a:ext uri="{FF2B5EF4-FFF2-40B4-BE49-F238E27FC236}">
                <a16:creationId xmlns:a16="http://schemas.microsoft.com/office/drawing/2014/main" id="{1C355171-2576-4F69-9E04-C738F9EAC48E}"/>
              </a:ext>
            </a:extLst>
          </p:cNvPr>
          <p:cNvCxnSpPr>
            <a:cxnSpLocks/>
            <a:stCxn id="14" idx="3"/>
          </p:cNvCxnSpPr>
          <p:nvPr/>
        </p:nvCxnSpPr>
        <p:spPr>
          <a:xfrm>
            <a:off x="3757487" y="2815815"/>
            <a:ext cx="1491521" cy="41135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C348F0C1-B54E-4D93-8496-E288DA7F25DE}"/>
              </a:ext>
            </a:extLst>
          </p:cNvPr>
          <p:cNvSpPr/>
          <p:nvPr/>
        </p:nvSpPr>
        <p:spPr>
          <a:xfrm>
            <a:off x="5401816" y="1808924"/>
            <a:ext cx="1148453" cy="576263"/>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4" name="TextBox 13">
            <a:extLst>
              <a:ext uri="{FF2B5EF4-FFF2-40B4-BE49-F238E27FC236}">
                <a16:creationId xmlns:a16="http://schemas.microsoft.com/office/drawing/2014/main" id="{ABE15239-6769-43EE-8AC1-BC086B78BACD}"/>
              </a:ext>
            </a:extLst>
          </p:cNvPr>
          <p:cNvSpPr txBox="1"/>
          <p:nvPr/>
        </p:nvSpPr>
        <p:spPr>
          <a:xfrm>
            <a:off x="786837" y="2215650"/>
            <a:ext cx="2970650" cy="1200329"/>
          </a:xfrm>
          <a:prstGeom prst="rect">
            <a:avLst/>
          </a:prstGeom>
          <a:noFill/>
        </p:spPr>
        <p:txBody>
          <a:bodyPr wrap="square" rtlCol="0">
            <a:spAutoFit/>
          </a:bodyPr>
          <a:lstStyle/>
          <a:p>
            <a:r>
              <a:rPr lang="en-US" sz="2400" dirty="0">
                <a:solidFill>
                  <a:srgbClr val="FF0000"/>
                </a:solidFill>
              </a:rPr>
              <a:t>Create a folder called </a:t>
            </a:r>
            <a:r>
              <a:rPr lang="en-US" sz="2400" dirty="0" err="1">
                <a:solidFill>
                  <a:srgbClr val="FF0000"/>
                </a:solidFill>
              </a:rPr>
              <a:t>products_XXX</a:t>
            </a:r>
            <a:endParaRPr lang="en-US" sz="2400" dirty="0">
              <a:solidFill>
                <a:srgbClr val="FF0000"/>
              </a:solidFill>
            </a:endParaRPr>
          </a:p>
        </p:txBody>
      </p:sp>
      <p:sp>
        <p:nvSpPr>
          <p:cNvPr id="17" name="Oval 16">
            <a:extLst>
              <a:ext uri="{FF2B5EF4-FFF2-40B4-BE49-F238E27FC236}">
                <a16:creationId xmlns:a16="http://schemas.microsoft.com/office/drawing/2014/main" id="{B06E01E4-4A35-4223-88A8-0ABD2A43FF59}"/>
              </a:ext>
            </a:extLst>
          </p:cNvPr>
          <p:cNvSpPr/>
          <p:nvPr/>
        </p:nvSpPr>
        <p:spPr>
          <a:xfrm>
            <a:off x="5084466" y="5024176"/>
            <a:ext cx="647066" cy="407337"/>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1613518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7"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DA24C32-7C1A-4526-B92E-9ED27FFAE36D}"/>
              </a:ext>
            </a:extLst>
          </p:cNvPr>
          <p:cNvPicPr>
            <a:picLocks noChangeAspect="1"/>
          </p:cNvPicPr>
          <p:nvPr/>
        </p:nvPicPr>
        <p:blipFill>
          <a:blip r:embed="rId2"/>
          <a:stretch>
            <a:fillRect/>
          </a:stretch>
        </p:blipFill>
        <p:spPr>
          <a:xfrm>
            <a:off x="4503247" y="1819506"/>
            <a:ext cx="6980437" cy="4123944"/>
          </a:xfrm>
          <a:prstGeom prst="rect">
            <a:avLst/>
          </a:prstGeom>
          <a:ln>
            <a:solidFill>
              <a:schemeClr val="tx1"/>
            </a:solidFill>
          </a:ln>
        </p:spPr>
      </p:pic>
      <p:sp>
        <p:nvSpPr>
          <p:cNvPr id="4" name="TextBox 3">
            <a:extLst>
              <a:ext uri="{FF2B5EF4-FFF2-40B4-BE49-F238E27FC236}">
                <a16:creationId xmlns:a16="http://schemas.microsoft.com/office/drawing/2014/main" id="{553674D7-433B-4667-AA58-F577BBE75D1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S3</a:t>
            </a:r>
          </a:p>
        </p:txBody>
      </p:sp>
      <p:cxnSp>
        <p:nvCxnSpPr>
          <p:cNvPr id="5" name="Connector: Elbow 4">
            <a:extLst>
              <a:ext uri="{FF2B5EF4-FFF2-40B4-BE49-F238E27FC236}">
                <a16:creationId xmlns:a16="http://schemas.microsoft.com/office/drawing/2014/main" id="{E171F3AB-57A6-4390-B897-CC95C7B1A3DE}"/>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2BAE760-F3AC-4211-8FE0-39614F0745C5}"/>
              </a:ext>
            </a:extLst>
          </p:cNvPr>
          <p:cNvSpPr txBox="1"/>
          <p:nvPr/>
        </p:nvSpPr>
        <p:spPr>
          <a:xfrm>
            <a:off x="440267" y="1004340"/>
            <a:ext cx="5565422" cy="369332"/>
          </a:xfrm>
          <a:prstGeom prst="rect">
            <a:avLst/>
          </a:prstGeom>
          <a:noFill/>
        </p:spPr>
        <p:txBody>
          <a:bodyPr wrap="square" rtlCol="0">
            <a:spAutoFit/>
          </a:bodyPr>
          <a:lstStyle/>
          <a:p>
            <a:pPr lvl="1"/>
            <a:r>
              <a:rPr lang="en-US" b="1" dirty="0"/>
              <a:t>Create S3 bucket folder</a:t>
            </a:r>
          </a:p>
        </p:txBody>
      </p:sp>
      <p:pic>
        <p:nvPicPr>
          <p:cNvPr id="7" name="Picture 6">
            <a:extLst>
              <a:ext uri="{FF2B5EF4-FFF2-40B4-BE49-F238E27FC236}">
                <a16:creationId xmlns:a16="http://schemas.microsoft.com/office/drawing/2014/main" id="{C87222DA-B7E0-434A-96C7-9FC8437F8D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7087" y="0"/>
            <a:ext cx="1235075" cy="1235075"/>
          </a:xfrm>
          <a:prstGeom prst="rect">
            <a:avLst/>
          </a:prstGeom>
        </p:spPr>
      </p:pic>
      <p:cxnSp>
        <p:nvCxnSpPr>
          <p:cNvPr id="9" name="Straight Arrow Connector 8">
            <a:extLst>
              <a:ext uri="{FF2B5EF4-FFF2-40B4-BE49-F238E27FC236}">
                <a16:creationId xmlns:a16="http://schemas.microsoft.com/office/drawing/2014/main" id="{1C355171-2576-4F69-9E04-C738F9EAC48E}"/>
              </a:ext>
            </a:extLst>
          </p:cNvPr>
          <p:cNvCxnSpPr>
            <a:cxnSpLocks/>
            <a:stCxn id="14" idx="3"/>
          </p:cNvCxnSpPr>
          <p:nvPr/>
        </p:nvCxnSpPr>
        <p:spPr>
          <a:xfrm>
            <a:off x="3757487" y="2631149"/>
            <a:ext cx="1491521" cy="59601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C348F0C1-B54E-4D93-8496-E288DA7F25DE}"/>
              </a:ext>
            </a:extLst>
          </p:cNvPr>
          <p:cNvSpPr/>
          <p:nvPr/>
        </p:nvSpPr>
        <p:spPr>
          <a:xfrm>
            <a:off x="5401816" y="1808924"/>
            <a:ext cx="1148453" cy="576263"/>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4" name="TextBox 13">
            <a:extLst>
              <a:ext uri="{FF2B5EF4-FFF2-40B4-BE49-F238E27FC236}">
                <a16:creationId xmlns:a16="http://schemas.microsoft.com/office/drawing/2014/main" id="{ABE15239-6769-43EE-8AC1-BC086B78BACD}"/>
              </a:ext>
            </a:extLst>
          </p:cNvPr>
          <p:cNvSpPr txBox="1"/>
          <p:nvPr/>
        </p:nvSpPr>
        <p:spPr>
          <a:xfrm>
            <a:off x="786837" y="2215650"/>
            <a:ext cx="2970650" cy="830997"/>
          </a:xfrm>
          <a:prstGeom prst="rect">
            <a:avLst/>
          </a:prstGeom>
          <a:noFill/>
        </p:spPr>
        <p:txBody>
          <a:bodyPr wrap="square" rtlCol="0">
            <a:spAutoFit/>
          </a:bodyPr>
          <a:lstStyle/>
          <a:p>
            <a:r>
              <a:rPr lang="en-US" sz="2400" dirty="0">
                <a:solidFill>
                  <a:srgbClr val="FF0000"/>
                </a:solidFill>
              </a:rPr>
              <a:t>Create a folder called glue-scripts</a:t>
            </a:r>
          </a:p>
        </p:txBody>
      </p:sp>
      <p:sp>
        <p:nvSpPr>
          <p:cNvPr id="11" name="Oval 10">
            <a:extLst>
              <a:ext uri="{FF2B5EF4-FFF2-40B4-BE49-F238E27FC236}">
                <a16:creationId xmlns:a16="http://schemas.microsoft.com/office/drawing/2014/main" id="{1C9D5F08-5F53-47F6-935D-C8C3A13088F9}"/>
              </a:ext>
            </a:extLst>
          </p:cNvPr>
          <p:cNvSpPr/>
          <p:nvPr/>
        </p:nvSpPr>
        <p:spPr>
          <a:xfrm>
            <a:off x="5148514" y="5024176"/>
            <a:ext cx="659433" cy="407337"/>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575096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1"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68F1E93-FCDE-46BE-A509-A67E54A8A9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941317"/>
            <a:ext cx="5809723" cy="5828678"/>
          </a:xfrm>
          <a:prstGeom prst="rect">
            <a:avLst/>
          </a:prstGeom>
          <a:ln>
            <a:solidFill>
              <a:schemeClr val="tx1"/>
            </a:solidFill>
          </a:ln>
        </p:spPr>
      </p:pic>
      <p:cxnSp>
        <p:nvCxnSpPr>
          <p:cNvPr id="8" name="Straight Arrow Connector 7">
            <a:extLst>
              <a:ext uri="{FF2B5EF4-FFF2-40B4-BE49-F238E27FC236}">
                <a16:creationId xmlns:a16="http://schemas.microsoft.com/office/drawing/2014/main" id="{F0DA96CA-F1E2-4251-B1EB-B382C4F71E8A}"/>
              </a:ext>
            </a:extLst>
          </p:cNvPr>
          <p:cNvCxnSpPr>
            <a:cxnSpLocks/>
            <a:stCxn id="10" idx="3"/>
          </p:cNvCxnSpPr>
          <p:nvPr/>
        </p:nvCxnSpPr>
        <p:spPr>
          <a:xfrm flipV="1">
            <a:off x="5665194" y="4306499"/>
            <a:ext cx="2897893" cy="101332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D9C992F2-22B0-43C8-A521-EA64E3AB7901}"/>
              </a:ext>
            </a:extLst>
          </p:cNvPr>
          <p:cNvSpPr txBox="1"/>
          <p:nvPr/>
        </p:nvSpPr>
        <p:spPr>
          <a:xfrm>
            <a:off x="407394" y="4842773"/>
            <a:ext cx="5257800" cy="954107"/>
          </a:xfrm>
          <a:prstGeom prst="rect">
            <a:avLst/>
          </a:prstGeom>
          <a:noFill/>
        </p:spPr>
        <p:txBody>
          <a:bodyPr wrap="square" rtlCol="0">
            <a:spAutoFit/>
          </a:bodyPr>
          <a:lstStyle/>
          <a:p>
            <a:r>
              <a:rPr lang="en-US" sz="2800" dirty="0">
                <a:solidFill>
                  <a:srgbClr val="FF0000"/>
                </a:solidFill>
              </a:rPr>
              <a:t>Add file from repository called “WA_Sales_Products_2012-14” </a:t>
            </a:r>
          </a:p>
        </p:txBody>
      </p:sp>
      <p:pic>
        <p:nvPicPr>
          <p:cNvPr id="3" name="Picture 2">
            <a:extLst>
              <a:ext uri="{FF2B5EF4-FFF2-40B4-BE49-F238E27FC236}">
                <a16:creationId xmlns:a16="http://schemas.microsoft.com/office/drawing/2014/main" id="{39F9AFC8-38EE-41F1-982A-2A0809EBAEC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963235"/>
            <a:ext cx="5809722" cy="5856273"/>
          </a:xfrm>
          <a:prstGeom prst="rect">
            <a:avLst/>
          </a:prstGeom>
          <a:ln>
            <a:solidFill>
              <a:schemeClr val="tx1"/>
            </a:solidFill>
          </a:ln>
        </p:spPr>
      </p:pic>
      <p:sp>
        <p:nvSpPr>
          <p:cNvPr id="12" name="Title 1">
            <a:extLst>
              <a:ext uri="{FF2B5EF4-FFF2-40B4-BE49-F238E27FC236}">
                <a16:creationId xmlns:a16="http://schemas.microsoft.com/office/drawing/2014/main" id="{AC081114-286B-4449-9A35-D42548142DDC}"/>
              </a:ext>
            </a:extLst>
          </p:cNvPr>
          <p:cNvSpPr txBox="1">
            <a:spLocks/>
          </p:cNvSpPr>
          <p:nvPr/>
        </p:nvSpPr>
        <p:spPr>
          <a:xfrm>
            <a:off x="381591" y="123923"/>
            <a:ext cx="5257800" cy="80379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latin typeface="+mn-lt"/>
            </a:endParaRPr>
          </a:p>
        </p:txBody>
      </p:sp>
      <p:sp>
        <p:nvSpPr>
          <p:cNvPr id="9" name="Oval 8">
            <a:extLst>
              <a:ext uri="{FF2B5EF4-FFF2-40B4-BE49-F238E27FC236}">
                <a16:creationId xmlns:a16="http://schemas.microsoft.com/office/drawing/2014/main" id="{0C4475B5-3BDB-41FF-8F42-5A25B8FEBC51}"/>
              </a:ext>
            </a:extLst>
          </p:cNvPr>
          <p:cNvSpPr/>
          <p:nvPr/>
        </p:nvSpPr>
        <p:spPr>
          <a:xfrm>
            <a:off x="6183086" y="6093104"/>
            <a:ext cx="747865" cy="572228"/>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8" name="TextBox 17">
            <a:extLst>
              <a:ext uri="{FF2B5EF4-FFF2-40B4-BE49-F238E27FC236}">
                <a16:creationId xmlns:a16="http://schemas.microsoft.com/office/drawing/2014/main" id="{B3AAFF8D-6211-4FB5-8CC8-479B78C49ADA}"/>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S3</a:t>
            </a:r>
          </a:p>
        </p:txBody>
      </p:sp>
      <p:cxnSp>
        <p:nvCxnSpPr>
          <p:cNvPr id="19" name="Connector: Elbow 18">
            <a:extLst>
              <a:ext uri="{FF2B5EF4-FFF2-40B4-BE49-F238E27FC236}">
                <a16:creationId xmlns:a16="http://schemas.microsoft.com/office/drawing/2014/main" id="{3ABA1F92-7D23-4DD7-B099-B01569688242}"/>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FBE1D643-C488-469C-AC1B-9E6B492F227E}"/>
              </a:ext>
            </a:extLst>
          </p:cNvPr>
          <p:cNvSpPr txBox="1"/>
          <p:nvPr/>
        </p:nvSpPr>
        <p:spPr>
          <a:xfrm>
            <a:off x="440267" y="1004340"/>
            <a:ext cx="5565422" cy="369332"/>
          </a:xfrm>
          <a:prstGeom prst="rect">
            <a:avLst/>
          </a:prstGeom>
          <a:noFill/>
        </p:spPr>
        <p:txBody>
          <a:bodyPr wrap="square" rtlCol="0">
            <a:spAutoFit/>
          </a:bodyPr>
          <a:lstStyle/>
          <a:p>
            <a:pPr lvl="1"/>
            <a:r>
              <a:rPr lang="en-US" b="1" dirty="0"/>
              <a:t>Add file to  S3 bucket with AWS Console</a:t>
            </a:r>
          </a:p>
        </p:txBody>
      </p:sp>
      <p:pic>
        <p:nvPicPr>
          <p:cNvPr id="11" name="Picture 10">
            <a:extLst>
              <a:ext uri="{FF2B5EF4-FFF2-40B4-BE49-F238E27FC236}">
                <a16:creationId xmlns:a16="http://schemas.microsoft.com/office/drawing/2014/main" id="{3EB74572-AB43-4B94-A4AB-35411384C2C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7087" y="0"/>
            <a:ext cx="1235075" cy="1235075"/>
          </a:xfrm>
          <a:prstGeom prst="rect">
            <a:avLst/>
          </a:prstGeom>
        </p:spPr>
      </p:pic>
    </p:spTree>
    <p:extLst>
      <p:ext uri="{BB962C8B-B14F-4D97-AF65-F5344CB8AC3E}">
        <p14:creationId xmlns:p14="http://schemas.microsoft.com/office/powerpoint/2010/main" val="1180937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xit"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0"/>
                                          </p:stCondLst>
                                        </p:cTn>
                                        <p:tgtEl>
                                          <p:spTgt spid="8"/>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9"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E4381766-D643-4CD3-81C2-8E5073329755}"/>
              </a:ext>
            </a:extLst>
          </p:cNvPr>
          <p:cNvSpPr txBox="1"/>
          <p:nvPr/>
        </p:nvSpPr>
        <p:spPr>
          <a:xfrm>
            <a:off x="205931" y="1927670"/>
            <a:ext cx="11599515" cy="2215991"/>
          </a:xfrm>
          <a:prstGeom prst="rect">
            <a:avLst/>
          </a:prstGeom>
          <a:solidFill>
            <a:schemeClr val="tx1"/>
          </a:solidFill>
        </p:spPr>
        <p:txBody>
          <a:bodyPr wrap="square" rtlCol="0">
            <a:spAutoFit/>
          </a:bodyPr>
          <a:lstStyle/>
          <a:p>
            <a:endParaRPr lang="en-US" sz="2400" dirty="0">
              <a:solidFill>
                <a:schemeClr val="bg1"/>
              </a:solidFill>
              <a:latin typeface="Lucida Console" panose="020B0609040504020204" pitchFamily="49" charset="0"/>
            </a:endParaRPr>
          </a:p>
          <a:p>
            <a:endParaRPr lang="en-US" sz="2400" dirty="0">
              <a:solidFill>
                <a:schemeClr val="bg1"/>
              </a:solidFill>
              <a:latin typeface="Lucida Console" panose="020B0609040504020204" pitchFamily="49" charset="0"/>
            </a:endParaRPr>
          </a:p>
          <a:p>
            <a:r>
              <a:rPr lang="en-US" sz="2400" dirty="0">
                <a:solidFill>
                  <a:schemeClr val="bg1"/>
                </a:solidFill>
                <a:latin typeface="Lucida Console" panose="020B0609040504020204" pitchFamily="49" charset="0"/>
              </a:rPr>
              <a:t>$ </a:t>
            </a:r>
            <a:r>
              <a:rPr lang="en-US" sz="2400" dirty="0" err="1">
                <a:solidFill>
                  <a:schemeClr val="bg1"/>
                </a:solidFill>
                <a:latin typeface="Lucida Console" panose="020B0609040504020204" pitchFamily="49" charset="0"/>
              </a:rPr>
              <a:t>aws</a:t>
            </a:r>
            <a:r>
              <a:rPr lang="en-US" sz="2400" dirty="0">
                <a:solidFill>
                  <a:schemeClr val="bg1"/>
                </a:solidFill>
                <a:latin typeface="Lucida Console" panose="020B0609040504020204" pitchFamily="49" charset="0"/>
              </a:rPr>
              <a:t> s3 cp &lt;your-file-path&gt;/</a:t>
            </a:r>
            <a:r>
              <a:rPr lang="en-US" sz="2400" dirty="0" err="1">
                <a:solidFill>
                  <a:schemeClr val="bg1"/>
                </a:solidFill>
                <a:latin typeface="Lucida Console" panose="020B0609040504020204" pitchFamily="49" charset="0"/>
              </a:rPr>
              <a:t>aws</a:t>
            </a:r>
            <a:r>
              <a:rPr lang="en-US" sz="2400" dirty="0">
                <a:solidFill>
                  <a:schemeClr val="bg1"/>
                </a:solidFill>
                <a:latin typeface="Lucida Console" panose="020B0609040504020204" pitchFamily="49" charset="0"/>
              </a:rPr>
              <a:t>-glue-tutorial/WA_Sales_Products_2012-14.csv s3://glue-tutorial-XXX/products_XXX/WA_Sales_Products_2012-14.csv</a:t>
            </a:r>
          </a:p>
          <a:p>
            <a:endParaRPr lang="en-US" dirty="0">
              <a:solidFill>
                <a:schemeClr val="bg1"/>
              </a:solidFill>
            </a:endParaRPr>
          </a:p>
        </p:txBody>
      </p:sp>
      <p:sp>
        <p:nvSpPr>
          <p:cNvPr id="4" name="TextBox 3">
            <a:extLst>
              <a:ext uri="{FF2B5EF4-FFF2-40B4-BE49-F238E27FC236}">
                <a16:creationId xmlns:a16="http://schemas.microsoft.com/office/drawing/2014/main" id="{2E9D608E-D50E-455D-9198-F5A3FA00E1AF}"/>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S3</a:t>
            </a:r>
          </a:p>
        </p:txBody>
      </p:sp>
      <p:cxnSp>
        <p:nvCxnSpPr>
          <p:cNvPr id="5" name="Connector: Elbow 4">
            <a:extLst>
              <a:ext uri="{FF2B5EF4-FFF2-40B4-BE49-F238E27FC236}">
                <a16:creationId xmlns:a16="http://schemas.microsoft.com/office/drawing/2014/main" id="{BC901380-EAB4-49B1-84A4-28B7EE501BCF}"/>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98C62DD9-848C-4418-9C34-B5595CD3AEAC}"/>
              </a:ext>
            </a:extLst>
          </p:cNvPr>
          <p:cNvSpPr txBox="1"/>
          <p:nvPr/>
        </p:nvSpPr>
        <p:spPr>
          <a:xfrm>
            <a:off x="440267" y="1004340"/>
            <a:ext cx="5565422" cy="646331"/>
          </a:xfrm>
          <a:prstGeom prst="rect">
            <a:avLst/>
          </a:prstGeom>
          <a:noFill/>
        </p:spPr>
        <p:txBody>
          <a:bodyPr wrap="square" rtlCol="0">
            <a:spAutoFit/>
          </a:bodyPr>
          <a:lstStyle/>
          <a:p>
            <a:pPr lvl="1"/>
            <a:r>
              <a:rPr lang="en-US" b="1" dirty="0"/>
              <a:t>Add file to  S3 bucket with AWS CLI* (Alternative)</a:t>
            </a:r>
          </a:p>
        </p:txBody>
      </p:sp>
      <p:sp>
        <p:nvSpPr>
          <p:cNvPr id="7" name="TextBox 6">
            <a:extLst>
              <a:ext uri="{FF2B5EF4-FFF2-40B4-BE49-F238E27FC236}">
                <a16:creationId xmlns:a16="http://schemas.microsoft.com/office/drawing/2014/main" id="{9420D70E-CFC8-4048-BFBD-461420C605B0}"/>
              </a:ext>
            </a:extLst>
          </p:cNvPr>
          <p:cNvSpPr txBox="1"/>
          <p:nvPr/>
        </p:nvSpPr>
        <p:spPr>
          <a:xfrm>
            <a:off x="377816" y="5639171"/>
            <a:ext cx="8721029" cy="369332"/>
          </a:xfrm>
          <a:prstGeom prst="rect">
            <a:avLst/>
          </a:prstGeom>
          <a:noFill/>
        </p:spPr>
        <p:txBody>
          <a:bodyPr wrap="square" rtlCol="0">
            <a:spAutoFit/>
          </a:bodyPr>
          <a:lstStyle/>
          <a:p>
            <a:r>
              <a:rPr lang="en-US" dirty="0"/>
              <a:t>* Must install and set up AWS CLI in order to use this</a:t>
            </a:r>
          </a:p>
        </p:txBody>
      </p:sp>
      <p:pic>
        <p:nvPicPr>
          <p:cNvPr id="8" name="Picture 7">
            <a:extLst>
              <a:ext uri="{FF2B5EF4-FFF2-40B4-BE49-F238E27FC236}">
                <a16:creationId xmlns:a16="http://schemas.microsoft.com/office/drawing/2014/main" id="{63A1D348-C799-4959-A9BC-8CAA260DB2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7087" y="0"/>
            <a:ext cx="1235075" cy="1235075"/>
          </a:xfrm>
          <a:prstGeom prst="rect">
            <a:avLst/>
          </a:prstGeom>
        </p:spPr>
      </p:pic>
    </p:spTree>
    <p:extLst>
      <p:ext uri="{BB962C8B-B14F-4D97-AF65-F5344CB8AC3E}">
        <p14:creationId xmlns:p14="http://schemas.microsoft.com/office/powerpoint/2010/main" val="21254734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C37451C-5082-44E3-BCC3-37D9472A28FF}"/>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Crawler</a:t>
            </a:r>
          </a:p>
        </p:txBody>
      </p:sp>
      <p:pic>
        <p:nvPicPr>
          <p:cNvPr id="8" name="Picture 7">
            <a:extLst>
              <a:ext uri="{FF2B5EF4-FFF2-40B4-BE49-F238E27FC236}">
                <a16:creationId xmlns:a16="http://schemas.microsoft.com/office/drawing/2014/main" id="{63AC5FA4-FFCF-4EAF-B835-7C7EDB3E2B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6781" y="1802372"/>
            <a:ext cx="10115550" cy="4610100"/>
          </a:xfrm>
          <a:prstGeom prst="rect">
            <a:avLst/>
          </a:prstGeom>
        </p:spPr>
      </p:pic>
    </p:spTree>
    <p:extLst>
      <p:ext uri="{BB962C8B-B14F-4D97-AF65-F5344CB8AC3E}">
        <p14:creationId xmlns:p14="http://schemas.microsoft.com/office/powerpoint/2010/main" val="24195660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a:xfrm>
            <a:off x="1796570" y="2190044"/>
            <a:ext cx="8658578" cy="3893256"/>
          </a:xfrm>
        </p:spPr>
        <p:txBody>
          <a:bodyPr>
            <a:normAutofit/>
          </a:bodyPr>
          <a:lstStyle/>
          <a:p>
            <a:r>
              <a:rPr lang="en-US" sz="2800" dirty="0"/>
              <a:t>Scans data to create metadata about the data</a:t>
            </a:r>
          </a:p>
          <a:p>
            <a:pPr lvl="1"/>
            <a:r>
              <a:rPr lang="en-US" sz="2800" dirty="0"/>
              <a:t>Determines column names and data types</a:t>
            </a:r>
          </a:p>
          <a:p>
            <a:pPr lvl="1"/>
            <a:r>
              <a:rPr lang="en-US" sz="2800" dirty="0"/>
              <a:t>Creates a Glue Table</a:t>
            </a:r>
          </a:p>
          <a:p>
            <a:pPr lvl="1"/>
            <a:r>
              <a:rPr lang="en-US" sz="2800" dirty="0"/>
              <a:t>Creates an Athena Table</a:t>
            </a:r>
          </a:p>
        </p:txBody>
      </p:sp>
      <p:pic>
        <p:nvPicPr>
          <p:cNvPr id="7" name="Picture 6">
            <a:extLst>
              <a:ext uri="{FF2B5EF4-FFF2-40B4-BE49-F238E27FC236}">
                <a16:creationId xmlns:a16="http://schemas.microsoft.com/office/drawing/2014/main" id="{E63493E0-1C67-4B64-BCE9-27C3907E290D}"/>
              </a:ext>
            </a:extLst>
          </p:cNvPr>
          <p:cNvPicPr>
            <a:picLocks noChangeAspect="1"/>
          </p:cNvPicPr>
          <p:nvPr/>
        </p:nvPicPr>
        <p:blipFill rotWithShape="1">
          <a:blip r:embed="rId2">
            <a:extLst>
              <a:ext uri="{28A0092B-C50C-407E-A947-70E740481C1C}">
                <a14:useLocalDpi xmlns:a14="http://schemas.microsoft.com/office/drawing/2010/main" val="0"/>
              </a:ext>
            </a:extLst>
          </a:blip>
          <a:srcRect l="30842" t="8398" r="59765" b="77474"/>
          <a:stretch/>
        </p:blipFill>
        <p:spPr>
          <a:xfrm>
            <a:off x="3561645" y="0"/>
            <a:ext cx="1714500" cy="1357270"/>
          </a:xfrm>
          <a:prstGeom prst="rect">
            <a:avLst/>
          </a:prstGeom>
        </p:spPr>
      </p:pic>
      <p:sp>
        <p:nvSpPr>
          <p:cNvPr id="9" name="TextBox 8">
            <a:extLst>
              <a:ext uri="{FF2B5EF4-FFF2-40B4-BE49-F238E27FC236}">
                <a16:creationId xmlns:a16="http://schemas.microsoft.com/office/drawing/2014/main" id="{16D26091-6804-466E-BF07-11E7915CAF98}"/>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Crawler</a:t>
            </a:r>
          </a:p>
        </p:txBody>
      </p:sp>
    </p:spTree>
    <p:extLst>
      <p:ext uri="{BB962C8B-B14F-4D97-AF65-F5344CB8AC3E}">
        <p14:creationId xmlns:p14="http://schemas.microsoft.com/office/powerpoint/2010/main" val="143069741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983CB71-A87C-4DC2-9856-86BD459CE7F4}"/>
              </a:ext>
            </a:extLst>
          </p:cNvPr>
          <p:cNvPicPr>
            <a:picLocks noChangeAspect="1"/>
          </p:cNvPicPr>
          <p:nvPr/>
        </p:nvPicPr>
        <p:blipFill>
          <a:blip r:embed="rId2"/>
          <a:stretch>
            <a:fillRect/>
          </a:stretch>
        </p:blipFill>
        <p:spPr>
          <a:xfrm>
            <a:off x="1650272" y="69582"/>
            <a:ext cx="1097280" cy="1097280"/>
          </a:xfrm>
          <a:prstGeom prst="rect">
            <a:avLst/>
          </a:prstGeom>
        </p:spPr>
      </p:pic>
      <p:pic>
        <p:nvPicPr>
          <p:cNvPr id="5" name="Picture 4">
            <a:extLst>
              <a:ext uri="{FF2B5EF4-FFF2-40B4-BE49-F238E27FC236}">
                <a16:creationId xmlns:a16="http://schemas.microsoft.com/office/drawing/2014/main" id="{34C45792-F7CB-4880-8ABB-F21BFC1B36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8359" y="1834452"/>
            <a:ext cx="11534660" cy="1846277"/>
          </a:xfrm>
          <a:prstGeom prst="rect">
            <a:avLst/>
          </a:prstGeom>
          <a:ln>
            <a:solidFill>
              <a:schemeClr val="tx1"/>
            </a:solidFill>
          </a:ln>
        </p:spPr>
      </p:pic>
      <p:cxnSp>
        <p:nvCxnSpPr>
          <p:cNvPr id="7" name="Straight Arrow Connector 6">
            <a:extLst>
              <a:ext uri="{FF2B5EF4-FFF2-40B4-BE49-F238E27FC236}">
                <a16:creationId xmlns:a16="http://schemas.microsoft.com/office/drawing/2014/main" id="{C31BAD62-58F6-4553-8E0C-DBFFE3D1944D}"/>
              </a:ext>
            </a:extLst>
          </p:cNvPr>
          <p:cNvCxnSpPr>
            <a:cxnSpLocks/>
            <a:stCxn id="9" idx="0"/>
          </p:cNvCxnSpPr>
          <p:nvPr/>
        </p:nvCxnSpPr>
        <p:spPr>
          <a:xfrm flipH="1" flipV="1">
            <a:off x="1258147" y="3171829"/>
            <a:ext cx="940766" cy="185083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602AF4C2-B380-4883-A744-3ADF534A0C95}"/>
              </a:ext>
            </a:extLst>
          </p:cNvPr>
          <p:cNvSpPr txBox="1"/>
          <p:nvPr/>
        </p:nvSpPr>
        <p:spPr>
          <a:xfrm>
            <a:off x="1181029" y="5022663"/>
            <a:ext cx="2035767" cy="830997"/>
          </a:xfrm>
          <a:prstGeom prst="rect">
            <a:avLst/>
          </a:prstGeom>
          <a:noFill/>
        </p:spPr>
        <p:txBody>
          <a:bodyPr wrap="square" rtlCol="0">
            <a:spAutoFit/>
          </a:bodyPr>
          <a:lstStyle/>
          <a:p>
            <a:r>
              <a:rPr lang="en-US" sz="2400" dirty="0">
                <a:solidFill>
                  <a:srgbClr val="FF0000"/>
                </a:solidFill>
              </a:rPr>
              <a:t>Create a new Database</a:t>
            </a:r>
            <a:endParaRPr lang="en-US" dirty="0">
              <a:solidFill>
                <a:srgbClr val="FF0000"/>
              </a:solidFill>
            </a:endParaRPr>
          </a:p>
        </p:txBody>
      </p:sp>
      <p:sp>
        <p:nvSpPr>
          <p:cNvPr id="8" name="TextBox 7">
            <a:extLst>
              <a:ext uri="{FF2B5EF4-FFF2-40B4-BE49-F238E27FC236}">
                <a16:creationId xmlns:a16="http://schemas.microsoft.com/office/drawing/2014/main" id="{888BB42B-DB2D-49DF-8BF3-91D89F35AE47}"/>
              </a:ext>
            </a:extLst>
          </p:cNvPr>
          <p:cNvSpPr txBox="1"/>
          <p:nvPr/>
        </p:nvSpPr>
        <p:spPr>
          <a:xfrm>
            <a:off x="6503207" y="5022663"/>
            <a:ext cx="3614058" cy="830997"/>
          </a:xfrm>
          <a:prstGeom prst="rect">
            <a:avLst/>
          </a:prstGeom>
          <a:noFill/>
        </p:spPr>
        <p:txBody>
          <a:bodyPr wrap="square" rtlCol="0">
            <a:spAutoFit/>
          </a:bodyPr>
          <a:lstStyle/>
          <a:p>
            <a:r>
              <a:rPr lang="en-US" sz="2400" dirty="0">
                <a:solidFill>
                  <a:srgbClr val="FF0000"/>
                </a:solidFill>
              </a:rPr>
              <a:t>In the Glue Console click on Databases</a:t>
            </a:r>
            <a:endParaRPr lang="en-US" dirty="0">
              <a:solidFill>
                <a:srgbClr val="FF0000"/>
              </a:solidFill>
            </a:endParaRPr>
          </a:p>
        </p:txBody>
      </p:sp>
      <p:cxnSp>
        <p:nvCxnSpPr>
          <p:cNvPr id="16" name="Connector: Elbow 15">
            <a:extLst>
              <a:ext uri="{FF2B5EF4-FFF2-40B4-BE49-F238E27FC236}">
                <a16:creationId xmlns:a16="http://schemas.microsoft.com/office/drawing/2014/main" id="{5A2616C1-3640-455C-88A2-FC44A98BFCBE}"/>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3A4FF291-B4AF-4AFE-803B-3F2137276047}"/>
              </a:ext>
            </a:extLst>
          </p:cNvPr>
          <p:cNvSpPr txBox="1"/>
          <p:nvPr/>
        </p:nvSpPr>
        <p:spPr>
          <a:xfrm>
            <a:off x="440267" y="1004340"/>
            <a:ext cx="5565422" cy="369332"/>
          </a:xfrm>
          <a:prstGeom prst="rect">
            <a:avLst/>
          </a:prstGeom>
          <a:noFill/>
        </p:spPr>
        <p:txBody>
          <a:bodyPr wrap="square" rtlCol="0">
            <a:spAutoFit/>
          </a:bodyPr>
          <a:lstStyle/>
          <a:p>
            <a:pPr lvl="1"/>
            <a:r>
              <a:rPr lang="en-US" b="1" dirty="0"/>
              <a:t>Create Glue Database</a:t>
            </a:r>
          </a:p>
        </p:txBody>
      </p:sp>
      <p:sp>
        <p:nvSpPr>
          <p:cNvPr id="11" name="TextBox 10">
            <a:extLst>
              <a:ext uri="{FF2B5EF4-FFF2-40B4-BE49-F238E27FC236}">
                <a16:creationId xmlns:a16="http://schemas.microsoft.com/office/drawing/2014/main" id="{398842AD-1419-4A72-B4CF-AB05ECA2EFF9}"/>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spTree>
    <p:extLst>
      <p:ext uri="{BB962C8B-B14F-4D97-AF65-F5344CB8AC3E}">
        <p14:creationId xmlns:p14="http://schemas.microsoft.com/office/powerpoint/2010/main" val="314674517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4E619AB9-B267-42B1-9F3F-8CE439550734}"/>
              </a:ext>
            </a:extLst>
          </p:cNvPr>
          <p:cNvPicPr>
            <a:picLocks noChangeAspect="1"/>
          </p:cNvPicPr>
          <p:nvPr/>
        </p:nvPicPr>
        <p:blipFill>
          <a:blip r:embed="rId2"/>
          <a:stretch>
            <a:fillRect/>
          </a:stretch>
        </p:blipFill>
        <p:spPr>
          <a:xfrm>
            <a:off x="1650272" y="69582"/>
            <a:ext cx="1097280" cy="1097280"/>
          </a:xfrm>
          <a:prstGeom prst="rect">
            <a:avLst/>
          </a:prstGeom>
        </p:spPr>
      </p:pic>
      <p:sp>
        <p:nvSpPr>
          <p:cNvPr id="10" name="TextBox 9">
            <a:extLst>
              <a:ext uri="{FF2B5EF4-FFF2-40B4-BE49-F238E27FC236}">
                <a16:creationId xmlns:a16="http://schemas.microsoft.com/office/drawing/2014/main" id="{B4A4D945-1CDC-43E8-B1A5-4D2225A5F68E}"/>
              </a:ext>
            </a:extLst>
          </p:cNvPr>
          <p:cNvSpPr txBox="1"/>
          <p:nvPr/>
        </p:nvSpPr>
        <p:spPr>
          <a:xfrm>
            <a:off x="7583362" y="1575455"/>
            <a:ext cx="4075238" cy="830997"/>
          </a:xfrm>
          <a:prstGeom prst="rect">
            <a:avLst/>
          </a:prstGeom>
          <a:noFill/>
        </p:spPr>
        <p:txBody>
          <a:bodyPr wrap="square" rtlCol="0">
            <a:spAutoFit/>
          </a:bodyPr>
          <a:lstStyle/>
          <a:p>
            <a:r>
              <a:rPr lang="en-US" sz="2400" dirty="0">
                <a:solidFill>
                  <a:srgbClr val="FF0000"/>
                </a:solidFill>
              </a:rPr>
              <a:t>Give your database a name</a:t>
            </a:r>
          </a:p>
          <a:p>
            <a:r>
              <a:rPr lang="en-US" sz="2400" dirty="0">
                <a:solidFill>
                  <a:srgbClr val="FF0000"/>
                </a:solidFill>
              </a:rPr>
              <a:t>“</a:t>
            </a:r>
            <a:r>
              <a:rPr lang="en-US" sz="2400" dirty="0" err="1">
                <a:solidFill>
                  <a:srgbClr val="FF0000"/>
                </a:solidFill>
              </a:rPr>
              <a:t>sales_XXX</a:t>
            </a:r>
            <a:r>
              <a:rPr lang="en-US" sz="2400" dirty="0">
                <a:solidFill>
                  <a:srgbClr val="FF0000"/>
                </a:solidFill>
              </a:rPr>
              <a:t>”</a:t>
            </a:r>
          </a:p>
        </p:txBody>
      </p:sp>
      <p:pic>
        <p:nvPicPr>
          <p:cNvPr id="15" name="Picture 14">
            <a:extLst>
              <a:ext uri="{FF2B5EF4-FFF2-40B4-BE49-F238E27FC236}">
                <a16:creationId xmlns:a16="http://schemas.microsoft.com/office/drawing/2014/main" id="{C53E057A-747B-490B-A1FB-661002B8EE49}"/>
              </a:ext>
            </a:extLst>
          </p:cNvPr>
          <p:cNvPicPr>
            <a:picLocks noChangeAspect="1"/>
          </p:cNvPicPr>
          <p:nvPr/>
        </p:nvPicPr>
        <p:blipFill rotWithShape="1">
          <a:blip r:embed="rId3">
            <a:extLst>
              <a:ext uri="{28A0092B-C50C-407E-A947-70E740481C1C}">
                <a14:useLocalDpi xmlns:a14="http://schemas.microsoft.com/office/drawing/2010/main" val="0"/>
              </a:ext>
            </a:extLst>
          </a:blip>
          <a:srcRect t="-1" b="2087"/>
          <a:stretch/>
        </p:blipFill>
        <p:spPr>
          <a:xfrm>
            <a:off x="440267" y="1575455"/>
            <a:ext cx="6649438" cy="4937722"/>
          </a:xfrm>
          <a:prstGeom prst="rect">
            <a:avLst/>
          </a:prstGeom>
          <a:ln>
            <a:solidFill>
              <a:schemeClr val="tx1"/>
            </a:solidFill>
          </a:ln>
        </p:spPr>
      </p:pic>
      <p:cxnSp>
        <p:nvCxnSpPr>
          <p:cNvPr id="18" name="Straight Arrow Connector 17">
            <a:extLst>
              <a:ext uri="{FF2B5EF4-FFF2-40B4-BE49-F238E27FC236}">
                <a16:creationId xmlns:a16="http://schemas.microsoft.com/office/drawing/2014/main" id="{ED4B5DAB-E8E8-49A2-ADA5-29D035EF4E86}"/>
              </a:ext>
            </a:extLst>
          </p:cNvPr>
          <p:cNvCxnSpPr>
            <a:cxnSpLocks/>
          </p:cNvCxnSpPr>
          <p:nvPr/>
        </p:nvCxnSpPr>
        <p:spPr>
          <a:xfrm flipH="1">
            <a:off x="4785977" y="2240670"/>
            <a:ext cx="2828994" cy="57851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21C5B0A7-374B-4738-8CE4-4D3F0D1D164A}"/>
              </a:ext>
            </a:extLst>
          </p:cNvPr>
          <p:cNvSpPr/>
          <p:nvPr/>
        </p:nvSpPr>
        <p:spPr>
          <a:xfrm>
            <a:off x="3264028" y="5966276"/>
            <a:ext cx="931379" cy="510888"/>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7" name="TextBox 6">
            <a:extLst>
              <a:ext uri="{FF2B5EF4-FFF2-40B4-BE49-F238E27FC236}">
                <a16:creationId xmlns:a16="http://schemas.microsoft.com/office/drawing/2014/main" id="{196213FB-5347-445D-A898-52FED58379BF}"/>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8" name="Connector: Elbow 7">
            <a:extLst>
              <a:ext uri="{FF2B5EF4-FFF2-40B4-BE49-F238E27FC236}">
                <a16:creationId xmlns:a16="http://schemas.microsoft.com/office/drawing/2014/main" id="{0F42D05F-88F0-428E-AAC0-E9E2948D43D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E5F28E6E-84D1-4EAD-BBE5-B28F6FA7D5E6}"/>
              </a:ext>
            </a:extLst>
          </p:cNvPr>
          <p:cNvSpPr txBox="1"/>
          <p:nvPr/>
        </p:nvSpPr>
        <p:spPr>
          <a:xfrm>
            <a:off x="440267" y="1004340"/>
            <a:ext cx="5565422" cy="369332"/>
          </a:xfrm>
          <a:prstGeom prst="rect">
            <a:avLst/>
          </a:prstGeom>
          <a:noFill/>
        </p:spPr>
        <p:txBody>
          <a:bodyPr wrap="square" rtlCol="0">
            <a:spAutoFit/>
          </a:bodyPr>
          <a:lstStyle/>
          <a:p>
            <a:pPr lvl="1"/>
            <a:r>
              <a:rPr lang="en-US" b="1" dirty="0"/>
              <a:t>Create Glue Database</a:t>
            </a:r>
          </a:p>
        </p:txBody>
      </p:sp>
    </p:spTree>
    <p:extLst>
      <p:ext uri="{BB962C8B-B14F-4D97-AF65-F5344CB8AC3E}">
        <p14:creationId xmlns:p14="http://schemas.microsoft.com/office/powerpoint/2010/main" val="1361726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0224D55-4EFC-450C-98BE-411F8E1709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6888" y="2304339"/>
            <a:ext cx="11752717" cy="1124661"/>
          </a:xfrm>
          <a:prstGeom prst="rect">
            <a:avLst/>
          </a:prstGeom>
          <a:ln>
            <a:solidFill>
              <a:schemeClr val="tx1"/>
            </a:solidFill>
          </a:ln>
        </p:spPr>
      </p:pic>
      <p:cxnSp>
        <p:nvCxnSpPr>
          <p:cNvPr id="8" name="Straight Arrow Connector 7">
            <a:extLst>
              <a:ext uri="{FF2B5EF4-FFF2-40B4-BE49-F238E27FC236}">
                <a16:creationId xmlns:a16="http://schemas.microsoft.com/office/drawing/2014/main" id="{838F8081-42A8-4B04-A27A-B9F0F3EAD578}"/>
              </a:ext>
            </a:extLst>
          </p:cNvPr>
          <p:cNvCxnSpPr>
            <a:cxnSpLocks/>
            <a:stCxn id="11" idx="1"/>
          </p:cNvCxnSpPr>
          <p:nvPr/>
        </p:nvCxnSpPr>
        <p:spPr>
          <a:xfrm flipH="1">
            <a:off x="972266" y="1836249"/>
            <a:ext cx="2250712" cy="74464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14E331C4-BC0E-43F0-85A8-908B36AAF26E}"/>
              </a:ext>
            </a:extLst>
          </p:cNvPr>
          <p:cNvSpPr txBox="1"/>
          <p:nvPr/>
        </p:nvSpPr>
        <p:spPr>
          <a:xfrm>
            <a:off x="3222978" y="1420750"/>
            <a:ext cx="3525398" cy="830997"/>
          </a:xfrm>
          <a:prstGeom prst="rect">
            <a:avLst/>
          </a:prstGeom>
          <a:noFill/>
        </p:spPr>
        <p:txBody>
          <a:bodyPr wrap="square" rtlCol="0">
            <a:spAutoFit/>
          </a:bodyPr>
          <a:lstStyle/>
          <a:p>
            <a:r>
              <a:rPr lang="en-US" sz="2400" dirty="0">
                <a:solidFill>
                  <a:srgbClr val="FF0000"/>
                </a:solidFill>
              </a:rPr>
              <a:t>Click on add tables to create a table</a:t>
            </a:r>
          </a:p>
        </p:txBody>
      </p:sp>
      <p:pic>
        <p:nvPicPr>
          <p:cNvPr id="14" name="Picture 13">
            <a:extLst>
              <a:ext uri="{FF2B5EF4-FFF2-40B4-BE49-F238E27FC236}">
                <a16:creationId xmlns:a16="http://schemas.microsoft.com/office/drawing/2014/main" id="{D6ADF834-AA78-4DD0-9B19-080CF2DBC4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888" y="3748019"/>
            <a:ext cx="11752717" cy="1131921"/>
          </a:xfrm>
          <a:prstGeom prst="rect">
            <a:avLst/>
          </a:prstGeom>
          <a:ln>
            <a:solidFill>
              <a:schemeClr val="tx1"/>
            </a:solidFill>
          </a:ln>
        </p:spPr>
      </p:pic>
      <p:cxnSp>
        <p:nvCxnSpPr>
          <p:cNvPr id="15" name="Straight Arrow Connector 14">
            <a:extLst>
              <a:ext uri="{FF2B5EF4-FFF2-40B4-BE49-F238E27FC236}">
                <a16:creationId xmlns:a16="http://schemas.microsoft.com/office/drawing/2014/main" id="{2C221A74-48DA-4C0B-8897-11495DB0490D}"/>
              </a:ext>
            </a:extLst>
          </p:cNvPr>
          <p:cNvCxnSpPr>
            <a:cxnSpLocks/>
          </p:cNvCxnSpPr>
          <p:nvPr/>
        </p:nvCxnSpPr>
        <p:spPr>
          <a:xfrm flipV="1">
            <a:off x="972834" y="4313979"/>
            <a:ext cx="121184" cy="200694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89DE3975-29BE-42E3-A03A-AB705AB47647}"/>
              </a:ext>
            </a:extLst>
          </p:cNvPr>
          <p:cNvSpPr txBox="1"/>
          <p:nvPr/>
        </p:nvSpPr>
        <p:spPr>
          <a:xfrm>
            <a:off x="377922" y="6227284"/>
            <a:ext cx="6213513" cy="461665"/>
          </a:xfrm>
          <a:prstGeom prst="rect">
            <a:avLst/>
          </a:prstGeom>
          <a:noFill/>
        </p:spPr>
        <p:txBody>
          <a:bodyPr wrap="square" rtlCol="0">
            <a:spAutoFit/>
          </a:bodyPr>
          <a:lstStyle/>
          <a:p>
            <a:r>
              <a:rPr lang="en-US" sz="2400" dirty="0">
                <a:solidFill>
                  <a:srgbClr val="FF0000"/>
                </a:solidFill>
              </a:rPr>
              <a:t>Create a table using a crawler</a:t>
            </a:r>
            <a:endParaRPr lang="en-US" dirty="0">
              <a:solidFill>
                <a:srgbClr val="FF0000"/>
              </a:solidFill>
            </a:endParaRPr>
          </a:p>
        </p:txBody>
      </p:sp>
      <p:sp>
        <p:nvSpPr>
          <p:cNvPr id="10" name="TextBox 9">
            <a:extLst>
              <a:ext uri="{FF2B5EF4-FFF2-40B4-BE49-F238E27FC236}">
                <a16:creationId xmlns:a16="http://schemas.microsoft.com/office/drawing/2014/main" id="{73F683A2-3074-4CC4-9C1A-A553F507BF35}"/>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Crawler</a:t>
            </a:r>
          </a:p>
        </p:txBody>
      </p:sp>
      <p:cxnSp>
        <p:nvCxnSpPr>
          <p:cNvPr id="12" name="Connector: Elbow 11">
            <a:extLst>
              <a:ext uri="{FF2B5EF4-FFF2-40B4-BE49-F238E27FC236}">
                <a16:creationId xmlns:a16="http://schemas.microsoft.com/office/drawing/2014/main" id="{A060B48A-251E-49F6-B7FD-C79CFE5551AC}"/>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ABB06FAF-A052-4444-BD7B-4AD07061F54F}"/>
              </a:ext>
            </a:extLst>
          </p:cNvPr>
          <p:cNvSpPr txBox="1"/>
          <p:nvPr/>
        </p:nvSpPr>
        <p:spPr>
          <a:xfrm>
            <a:off x="440267" y="1004340"/>
            <a:ext cx="5565422" cy="369332"/>
          </a:xfrm>
          <a:prstGeom prst="rect">
            <a:avLst/>
          </a:prstGeom>
          <a:noFill/>
        </p:spPr>
        <p:txBody>
          <a:bodyPr wrap="square" rtlCol="0">
            <a:spAutoFit/>
          </a:bodyPr>
          <a:lstStyle/>
          <a:p>
            <a:pPr lvl="1"/>
            <a:r>
              <a:rPr lang="en-US" b="1" dirty="0"/>
              <a:t>Create Glue Crawler</a:t>
            </a:r>
          </a:p>
        </p:txBody>
      </p:sp>
      <p:pic>
        <p:nvPicPr>
          <p:cNvPr id="19" name="Picture 18">
            <a:extLst>
              <a:ext uri="{FF2B5EF4-FFF2-40B4-BE49-F238E27FC236}">
                <a16:creationId xmlns:a16="http://schemas.microsoft.com/office/drawing/2014/main" id="{FBA37903-BF0A-441A-9004-6A952981F9A6}"/>
              </a:ext>
            </a:extLst>
          </p:cNvPr>
          <p:cNvPicPr>
            <a:picLocks noChangeAspect="1"/>
          </p:cNvPicPr>
          <p:nvPr/>
        </p:nvPicPr>
        <p:blipFill rotWithShape="1">
          <a:blip r:embed="rId4">
            <a:extLst>
              <a:ext uri="{28A0092B-C50C-407E-A947-70E740481C1C}">
                <a14:useLocalDpi xmlns:a14="http://schemas.microsoft.com/office/drawing/2010/main" val="0"/>
              </a:ext>
            </a:extLst>
          </a:blip>
          <a:srcRect l="30842" t="8398" r="59765" b="77474"/>
          <a:stretch/>
        </p:blipFill>
        <p:spPr>
          <a:xfrm>
            <a:off x="3447554" y="98518"/>
            <a:ext cx="1322002" cy="1046552"/>
          </a:xfrm>
          <a:prstGeom prst="rect">
            <a:avLst/>
          </a:prstGeom>
        </p:spPr>
      </p:pic>
    </p:spTree>
    <p:extLst>
      <p:ext uri="{BB962C8B-B14F-4D97-AF65-F5344CB8AC3E}">
        <p14:creationId xmlns:p14="http://schemas.microsoft.com/office/powerpoint/2010/main" val="4267462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FF7E15E-9A15-48A2-8B26-72367343E3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3077" y="1960981"/>
            <a:ext cx="6462320" cy="4320914"/>
          </a:xfrm>
          <a:prstGeom prst="rect">
            <a:avLst/>
          </a:prstGeom>
          <a:ln>
            <a:solidFill>
              <a:schemeClr val="tx1"/>
            </a:solidFill>
          </a:ln>
        </p:spPr>
      </p:pic>
      <p:cxnSp>
        <p:nvCxnSpPr>
          <p:cNvPr id="9" name="Straight Arrow Connector 8">
            <a:extLst>
              <a:ext uri="{FF2B5EF4-FFF2-40B4-BE49-F238E27FC236}">
                <a16:creationId xmlns:a16="http://schemas.microsoft.com/office/drawing/2014/main" id="{27C683B6-8186-4EA1-98A2-0D208F19684F}"/>
              </a:ext>
            </a:extLst>
          </p:cNvPr>
          <p:cNvCxnSpPr>
            <a:cxnSpLocks/>
            <a:stCxn id="17" idx="1"/>
          </p:cNvCxnSpPr>
          <p:nvPr/>
        </p:nvCxnSpPr>
        <p:spPr>
          <a:xfrm flipH="1">
            <a:off x="6231671" y="2116546"/>
            <a:ext cx="1566500" cy="656541"/>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BAB426D3-51F9-48E3-B556-E6597F8988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97579" y="4511116"/>
            <a:ext cx="6119390" cy="1851820"/>
          </a:xfrm>
          <a:prstGeom prst="rect">
            <a:avLst/>
          </a:prstGeom>
          <a:ln>
            <a:solidFill>
              <a:schemeClr val="tx1"/>
            </a:solidFill>
          </a:ln>
        </p:spPr>
      </p:pic>
      <p:sp>
        <p:nvSpPr>
          <p:cNvPr id="17" name="TextBox 16">
            <a:extLst>
              <a:ext uri="{FF2B5EF4-FFF2-40B4-BE49-F238E27FC236}">
                <a16:creationId xmlns:a16="http://schemas.microsoft.com/office/drawing/2014/main" id="{DFF7F584-5502-46C4-A736-492034D18BB0}"/>
              </a:ext>
            </a:extLst>
          </p:cNvPr>
          <p:cNvSpPr txBox="1"/>
          <p:nvPr/>
        </p:nvSpPr>
        <p:spPr>
          <a:xfrm>
            <a:off x="7798171" y="1701047"/>
            <a:ext cx="3960752" cy="830997"/>
          </a:xfrm>
          <a:prstGeom prst="rect">
            <a:avLst/>
          </a:prstGeom>
          <a:noFill/>
        </p:spPr>
        <p:txBody>
          <a:bodyPr wrap="square" rtlCol="0">
            <a:spAutoFit/>
          </a:bodyPr>
          <a:lstStyle/>
          <a:p>
            <a:r>
              <a:rPr lang="en-US" sz="2400" dirty="0">
                <a:solidFill>
                  <a:srgbClr val="FF0000"/>
                </a:solidFill>
              </a:rPr>
              <a:t>Give your crawler a name, glue-tutorial-XXX</a:t>
            </a:r>
          </a:p>
        </p:txBody>
      </p:sp>
      <p:sp>
        <p:nvSpPr>
          <p:cNvPr id="15" name="Oval 14">
            <a:extLst>
              <a:ext uri="{FF2B5EF4-FFF2-40B4-BE49-F238E27FC236}">
                <a16:creationId xmlns:a16="http://schemas.microsoft.com/office/drawing/2014/main" id="{894A5F84-EDD5-457E-829F-653CB307B871}"/>
              </a:ext>
            </a:extLst>
          </p:cNvPr>
          <p:cNvSpPr/>
          <p:nvPr/>
        </p:nvSpPr>
        <p:spPr>
          <a:xfrm>
            <a:off x="7663543" y="5998655"/>
            <a:ext cx="653143" cy="364281"/>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0" name="TextBox 9">
            <a:extLst>
              <a:ext uri="{FF2B5EF4-FFF2-40B4-BE49-F238E27FC236}">
                <a16:creationId xmlns:a16="http://schemas.microsoft.com/office/drawing/2014/main" id="{0935570D-3C99-4F72-9C90-B2D50C3D53B5}"/>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Crawler</a:t>
            </a:r>
          </a:p>
        </p:txBody>
      </p:sp>
      <p:cxnSp>
        <p:nvCxnSpPr>
          <p:cNvPr id="11" name="Connector: Elbow 10">
            <a:extLst>
              <a:ext uri="{FF2B5EF4-FFF2-40B4-BE49-F238E27FC236}">
                <a16:creationId xmlns:a16="http://schemas.microsoft.com/office/drawing/2014/main" id="{983A4E1F-FB1D-41FB-B7CF-1F3E40B8D480}"/>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00519EE0-E9B7-4ACB-9134-28ECA2840E5A}"/>
              </a:ext>
            </a:extLst>
          </p:cNvPr>
          <p:cNvSpPr txBox="1"/>
          <p:nvPr/>
        </p:nvSpPr>
        <p:spPr>
          <a:xfrm>
            <a:off x="440267" y="1004340"/>
            <a:ext cx="5565422" cy="369332"/>
          </a:xfrm>
          <a:prstGeom prst="rect">
            <a:avLst/>
          </a:prstGeom>
          <a:noFill/>
        </p:spPr>
        <p:txBody>
          <a:bodyPr wrap="square" rtlCol="0">
            <a:spAutoFit/>
          </a:bodyPr>
          <a:lstStyle/>
          <a:p>
            <a:pPr lvl="1"/>
            <a:r>
              <a:rPr lang="en-US" b="1" dirty="0"/>
              <a:t>Create Glue Crawler</a:t>
            </a:r>
          </a:p>
        </p:txBody>
      </p:sp>
      <p:pic>
        <p:nvPicPr>
          <p:cNvPr id="14" name="Picture 13">
            <a:extLst>
              <a:ext uri="{FF2B5EF4-FFF2-40B4-BE49-F238E27FC236}">
                <a16:creationId xmlns:a16="http://schemas.microsoft.com/office/drawing/2014/main" id="{BD5A1DF1-01B2-4B71-A53F-C1D1D28D040C}"/>
              </a:ext>
            </a:extLst>
          </p:cNvPr>
          <p:cNvPicPr>
            <a:picLocks noChangeAspect="1"/>
          </p:cNvPicPr>
          <p:nvPr/>
        </p:nvPicPr>
        <p:blipFill rotWithShape="1">
          <a:blip r:embed="rId4">
            <a:extLst>
              <a:ext uri="{28A0092B-C50C-407E-A947-70E740481C1C}">
                <a14:useLocalDpi xmlns:a14="http://schemas.microsoft.com/office/drawing/2010/main" val="0"/>
              </a:ext>
            </a:extLst>
          </a:blip>
          <a:srcRect l="30842" t="8398" r="59765" b="77474"/>
          <a:stretch/>
        </p:blipFill>
        <p:spPr>
          <a:xfrm>
            <a:off x="3447554" y="98518"/>
            <a:ext cx="1322002" cy="1046552"/>
          </a:xfrm>
          <a:prstGeom prst="rect">
            <a:avLst/>
          </a:prstGeom>
        </p:spPr>
      </p:pic>
    </p:spTree>
    <p:extLst>
      <p:ext uri="{BB962C8B-B14F-4D97-AF65-F5344CB8AC3E}">
        <p14:creationId xmlns:p14="http://schemas.microsoft.com/office/powerpoint/2010/main" val="564358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9"/>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5"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B7E116F-5DE2-4212-8021-D4786C070E45}"/>
              </a:ext>
            </a:extLst>
          </p:cNvPr>
          <p:cNvSpPr>
            <a:spLocks noGrp="1"/>
          </p:cNvSpPr>
          <p:nvPr>
            <p:ph idx="1"/>
          </p:nvPr>
        </p:nvSpPr>
        <p:spPr/>
        <p:txBody>
          <a:bodyPr/>
          <a:lstStyle/>
          <a:p>
            <a:r>
              <a:rPr lang="en-US" sz="2400" dirty="0"/>
              <a:t>Amazon Web Services tool to Extract, Transform, and Load(ETL)</a:t>
            </a:r>
          </a:p>
          <a:p>
            <a:r>
              <a:rPr lang="en-US" sz="2400" dirty="0"/>
              <a:t>Used to prepare data for business analytics</a:t>
            </a:r>
          </a:p>
          <a:p>
            <a:endParaRPr lang="en-US" dirty="0"/>
          </a:p>
          <a:p>
            <a:endParaRPr lang="en-US" dirty="0"/>
          </a:p>
        </p:txBody>
      </p:sp>
      <p:pic>
        <p:nvPicPr>
          <p:cNvPr id="5" name="Picture 4">
            <a:extLst>
              <a:ext uri="{FF2B5EF4-FFF2-40B4-BE49-F238E27FC236}">
                <a16:creationId xmlns:a16="http://schemas.microsoft.com/office/drawing/2014/main" id="{C7A4A55B-4FBC-46E4-826B-300C7BD68C9A}"/>
              </a:ext>
            </a:extLst>
          </p:cNvPr>
          <p:cNvPicPr>
            <a:picLocks noChangeAspect="1"/>
          </p:cNvPicPr>
          <p:nvPr/>
        </p:nvPicPr>
        <p:blipFill>
          <a:blip r:embed="rId3"/>
          <a:stretch>
            <a:fillRect/>
          </a:stretch>
        </p:blipFill>
        <p:spPr>
          <a:xfrm>
            <a:off x="5181600" y="4169527"/>
            <a:ext cx="1828800" cy="1828800"/>
          </a:xfrm>
          <a:prstGeom prst="rect">
            <a:avLst/>
          </a:prstGeom>
        </p:spPr>
      </p:pic>
      <p:sp>
        <p:nvSpPr>
          <p:cNvPr id="6" name="TextBox 5">
            <a:extLst>
              <a:ext uri="{FF2B5EF4-FFF2-40B4-BE49-F238E27FC236}">
                <a16:creationId xmlns:a16="http://schemas.microsoft.com/office/drawing/2014/main" id="{4E6E6160-587B-415B-B3AD-2317CFDFCAE2}"/>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AWS Glue</a:t>
            </a:r>
          </a:p>
        </p:txBody>
      </p:sp>
    </p:spTree>
    <p:extLst>
      <p:ext uri="{BB962C8B-B14F-4D97-AF65-F5344CB8AC3E}">
        <p14:creationId xmlns:p14="http://schemas.microsoft.com/office/powerpoint/2010/main" val="331314489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448166B8-50C4-41ED-A2CF-890C97A93D77}"/>
              </a:ext>
            </a:extLst>
          </p:cNvPr>
          <p:cNvSpPr txBox="1"/>
          <p:nvPr/>
        </p:nvSpPr>
        <p:spPr>
          <a:xfrm>
            <a:off x="8564093" y="1496334"/>
            <a:ext cx="2855021" cy="1200329"/>
          </a:xfrm>
          <a:prstGeom prst="rect">
            <a:avLst/>
          </a:prstGeom>
          <a:noFill/>
        </p:spPr>
        <p:txBody>
          <a:bodyPr wrap="square" rtlCol="0">
            <a:spAutoFit/>
          </a:bodyPr>
          <a:lstStyle/>
          <a:p>
            <a:r>
              <a:rPr lang="en-US" sz="2400" dirty="0">
                <a:solidFill>
                  <a:srgbClr val="FF0000"/>
                </a:solidFill>
              </a:rPr>
              <a:t>Choose where the table is going to look for data</a:t>
            </a:r>
          </a:p>
        </p:txBody>
      </p:sp>
      <p:sp>
        <p:nvSpPr>
          <p:cNvPr id="15" name="TextBox 14">
            <a:extLst>
              <a:ext uri="{FF2B5EF4-FFF2-40B4-BE49-F238E27FC236}">
                <a16:creationId xmlns:a16="http://schemas.microsoft.com/office/drawing/2014/main" id="{DE9466E0-97F1-40D4-8191-3B5E059EC4B2}"/>
              </a:ext>
            </a:extLst>
          </p:cNvPr>
          <p:cNvSpPr txBox="1"/>
          <p:nvPr/>
        </p:nvSpPr>
        <p:spPr>
          <a:xfrm>
            <a:off x="8564093" y="3153535"/>
            <a:ext cx="3371850" cy="1200329"/>
          </a:xfrm>
          <a:prstGeom prst="rect">
            <a:avLst/>
          </a:prstGeom>
          <a:noFill/>
        </p:spPr>
        <p:txBody>
          <a:bodyPr wrap="square" rtlCol="0">
            <a:spAutoFit/>
          </a:bodyPr>
          <a:lstStyle/>
          <a:p>
            <a:r>
              <a:rPr lang="en-US" sz="2400" dirty="0">
                <a:solidFill>
                  <a:srgbClr val="FF0000"/>
                </a:solidFill>
              </a:rPr>
              <a:t>Specify the path for the table to search for in s3</a:t>
            </a:r>
          </a:p>
        </p:txBody>
      </p:sp>
      <p:pic>
        <p:nvPicPr>
          <p:cNvPr id="5" name="Picture 4">
            <a:extLst>
              <a:ext uri="{FF2B5EF4-FFF2-40B4-BE49-F238E27FC236}">
                <a16:creationId xmlns:a16="http://schemas.microsoft.com/office/drawing/2014/main" id="{5A25824A-4AF1-4524-97AA-190200F9E0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479" y="1619629"/>
            <a:ext cx="7997670" cy="3354496"/>
          </a:xfrm>
          <a:prstGeom prst="rect">
            <a:avLst/>
          </a:prstGeom>
          <a:ln>
            <a:solidFill>
              <a:schemeClr val="tx1"/>
            </a:solidFill>
          </a:ln>
        </p:spPr>
      </p:pic>
      <p:cxnSp>
        <p:nvCxnSpPr>
          <p:cNvPr id="14" name="Straight Arrow Connector 13">
            <a:extLst>
              <a:ext uri="{FF2B5EF4-FFF2-40B4-BE49-F238E27FC236}">
                <a16:creationId xmlns:a16="http://schemas.microsoft.com/office/drawing/2014/main" id="{1A66A96B-B671-4155-86AB-B19B2D0C17CA}"/>
              </a:ext>
            </a:extLst>
          </p:cNvPr>
          <p:cNvCxnSpPr>
            <a:cxnSpLocks/>
            <a:stCxn id="12" idx="1"/>
          </p:cNvCxnSpPr>
          <p:nvPr/>
        </p:nvCxnSpPr>
        <p:spPr>
          <a:xfrm flipH="1">
            <a:off x="6534615" y="2096499"/>
            <a:ext cx="2029478" cy="301887"/>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A6E2DF5E-AF05-4C29-B3CF-33CA153B5E4E}"/>
              </a:ext>
            </a:extLst>
          </p:cNvPr>
          <p:cNvCxnSpPr>
            <a:cxnSpLocks/>
            <a:stCxn id="15" idx="1"/>
          </p:cNvCxnSpPr>
          <p:nvPr/>
        </p:nvCxnSpPr>
        <p:spPr>
          <a:xfrm flipH="1" flipV="1">
            <a:off x="6965303" y="3408323"/>
            <a:ext cx="1598790" cy="345377"/>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F6F8DAC4-8F33-4491-A335-2E620D2C70E0}"/>
              </a:ext>
            </a:extLst>
          </p:cNvPr>
          <p:cNvSpPr/>
          <p:nvPr/>
        </p:nvSpPr>
        <p:spPr>
          <a:xfrm>
            <a:off x="4089314" y="4185421"/>
            <a:ext cx="711286" cy="467187"/>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1" name="TextBox 10">
            <a:extLst>
              <a:ext uri="{FF2B5EF4-FFF2-40B4-BE49-F238E27FC236}">
                <a16:creationId xmlns:a16="http://schemas.microsoft.com/office/drawing/2014/main" id="{6C73B005-4F25-4D6B-A8FD-F10E3C66618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Crawler</a:t>
            </a:r>
          </a:p>
        </p:txBody>
      </p:sp>
      <p:cxnSp>
        <p:nvCxnSpPr>
          <p:cNvPr id="13" name="Connector: Elbow 12">
            <a:extLst>
              <a:ext uri="{FF2B5EF4-FFF2-40B4-BE49-F238E27FC236}">
                <a16:creationId xmlns:a16="http://schemas.microsoft.com/office/drawing/2014/main" id="{67DF339B-DE9E-4090-9DED-406B81570DEE}"/>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607BD91F-A347-4DE1-B942-BF7DC0447384}"/>
              </a:ext>
            </a:extLst>
          </p:cNvPr>
          <p:cNvSpPr txBox="1"/>
          <p:nvPr/>
        </p:nvSpPr>
        <p:spPr>
          <a:xfrm>
            <a:off x="440267" y="1004340"/>
            <a:ext cx="5565422" cy="369332"/>
          </a:xfrm>
          <a:prstGeom prst="rect">
            <a:avLst/>
          </a:prstGeom>
          <a:noFill/>
        </p:spPr>
        <p:txBody>
          <a:bodyPr wrap="square" rtlCol="0">
            <a:spAutoFit/>
          </a:bodyPr>
          <a:lstStyle/>
          <a:p>
            <a:pPr lvl="1"/>
            <a:r>
              <a:rPr lang="en-US" b="1" dirty="0"/>
              <a:t>Create </a:t>
            </a:r>
            <a:r>
              <a:rPr lang="en-US" b="1"/>
              <a:t>Glue Crawler</a:t>
            </a:r>
            <a:endParaRPr lang="en-US" b="1" dirty="0"/>
          </a:p>
        </p:txBody>
      </p:sp>
      <p:pic>
        <p:nvPicPr>
          <p:cNvPr id="19" name="Picture 18">
            <a:extLst>
              <a:ext uri="{FF2B5EF4-FFF2-40B4-BE49-F238E27FC236}">
                <a16:creationId xmlns:a16="http://schemas.microsoft.com/office/drawing/2014/main" id="{1A7C493B-DFB1-46A3-8867-7742282AFCE1}"/>
              </a:ext>
            </a:extLst>
          </p:cNvPr>
          <p:cNvPicPr>
            <a:picLocks noChangeAspect="1"/>
          </p:cNvPicPr>
          <p:nvPr/>
        </p:nvPicPr>
        <p:blipFill rotWithShape="1">
          <a:blip r:embed="rId3">
            <a:extLst>
              <a:ext uri="{28A0092B-C50C-407E-A947-70E740481C1C}">
                <a14:useLocalDpi xmlns:a14="http://schemas.microsoft.com/office/drawing/2010/main" val="0"/>
              </a:ext>
            </a:extLst>
          </a:blip>
          <a:srcRect l="30842" t="8398" r="59765" b="77474"/>
          <a:stretch/>
        </p:blipFill>
        <p:spPr>
          <a:xfrm>
            <a:off x="3447554" y="98518"/>
            <a:ext cx="1322002" cy="1046552"/>
          </a:xfrm>
          <a:prstGeom prst="rect">
            <a:avLst/>
          </a:prstGeom>
        </p:spPr>
      </p:pic>
    </p:spTree>
    <p:extLst>
      <p:ext uri="{BB962C8B-B14F-4D97-AF65-F5344CB8AC3E}">
        <p14:creationId xmlns:p14="http://schemas.microsoft.com/office/powerpoint/2010/main" val="2523519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xit" presetSubtype="0" fill="hold" nodeType="withEffect">
                                  <p:stCondLst>
                                    <p:cond delay="0"/>
                                  </p:stCondLst>
                                  <p:childTnLst>
                                    <p:set>
                                      <p:cBhvr>
                                        <p:cTn id="10" dur="1" fill="hold">
                                          <p:stCondLst>
                                            <p:cond delay="0"/>
                                          </p:stCondLst>
                                        </p:cTn>
                                        <p:tgtEl>
                                          <p:spTgt spid="14"/>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xit" presetSubtype="0" fill="hold" nodeType="withEffect">
                                  <p:stCondLst>
                                    <p:cond delay="0"/>
                                  </p:stCondLst>
                                  <p:childTnLst>
                                    <p:set>
                                      <p:cBhvr>
                                        <p:cTn id="18" dur="1" fill="hold">
                                          <p:stCondLst>
                                            <p:cond delay="0"/>
                                          </p:stCondLst>
                                        </p:cTn>
                                        <p:tgtEl>
                                          <p:spTgt spid="16"/>
                                        </p:tgtEl>
                                        <p:attrNameLst>
                                          <p:attrName>style.visibility</p:attrName>
                                        </p:attrNameLst>
                                      </p:cBhvr>
                                      <p:to>
                                        <p:strVal val="hidden"/>
                                      </p:to>
                                    </p:set>
                                  </p:childTnLst>
                                </p:cTn>
                              </p:par>
                              <p:par>
                                <p:cTn id="19" presetID="1" presetClass="exit" presetSubtype="0" fill="hold" grpId="1" nodeType="withEffect">
                                  <p:stCondLst>
                                    <p:cond delay="0"/>
                                  </p:stCondLst>
                                  <p:childTnLst>
                                    <p:set>
                                      <p:cBhvr>
                                        <p:cTn id="20" dur="1" fill="hold">
                                          <p:stCondLst>
                                            <p:cond delay="0"/>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5" grpId="0"/>
      <p:bldP spid="15" grpId="1"/>
      <p:bldP spid="10"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893F92C-D2A8-469C-AA4F-64EB7E0696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74822" y="2811562"/>
            <a:ext cx="3116850" cy="1295512"/>
          </a:xfrm>
          <a:prstGeom prst="rect">
            <a:avLst/>
          </a:prstGeom>
          <a:ln>
            <a:solidFill>
              <a:schemeClr val="tx1"/>
            </a:solidFill>
          </a:ln>
        </p:spPr>
      </p:pic>
      <p:cxnSp>
        <p:nvCxnSpPr>
          <p:cNvPr id="6" name="Straight Arrow Connector 5">
            <a:extLst>
              <a:ext uri="{FF2B5EF4-FFF2-40B4-BE49-F238E27FC236}">
                <a16:creationId xmlns:a16="http://schemas.microsoft.com/office/drawing/2014/main" id="{3E2C2CDF-DA68-4FEE-8EB5-52F755222C32}"/>
              </a:ext>
            </a:extLst>
          </p:cNvPr>
          <p:cNvCxnSpPr>
            <a:cxnSpLocks/>
            <a:stCxn id="13" idx="3"/>
          </p:cNvCxnSpPr>
          <p:nvPr/>
        </p:nvCxnSpPr>
        <p:spPr>
          <a:xfrm flipV="1">
            <a:off x="3399841" y="3398682"/>
            <a:ext cx="1549948" cy="1304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06D202F-C78B-4A09-9C0D-9846D8B76944}"/>
              </a:ext>
            </a:extLst>
          </p:cNvPr>
          <p:cNvSpPr txBox="1"/>
          <p:nvPr/>
        </p:nvSpPr>
        <p:spPr>
          <a:xfrm>
            <a:off x="727238" y="2811562"/>
            <a:ext cx="2672603" cy="1200329"/>
          </a:xfrm>
          <a:prstGeom prst="rect">
            <a:avLst/>
          </a:prstGeom>
          <a:noFill/>
        </p:spPr>
        <p:txBody>
          <a:bodyPr wrap="square" rtlCol="0">
            <a:spAutoFit/>
          </a:bodyPr>
          <a:lstStyle/>
          <a:p>
            <a:r>
              <a:rPr lang="en-US" sz="2400" dirty="0">
                <a:solidFill>
                  <a:srgbClr val="FF0000"/>
                </a:solidFill>
              </a:rPr>
              <a:t>We do not want to add another source of data</a:t>
            </a:r>
          </a:p>
        </p:txBody>
      </p:sp>
      <p:sp>
        <p:nvSpPr>
          <p:cNvPr id="8" name="Oval 7">
            <a:extLst>
              <a:ext uri="{FF2B5EF4-FFF2-40B4-BE49-F238E27FC236}">
                <a16:creationId xmlns:a16="http://schemas.microsoft.com/office/drawing/2014/main" id="{A84F7F44-F99B-4FE6-953C-0DF76482335D}"/>
              </a:ext>
            </a:extLst>
          </p:cNvPr>
          <p:cNvSpPr/>
          <p:nvPr/>
        </p:nvSpPr>
        <p:spPr>
          <a:xfrm>
            <a:off x="6095999" y="3544704"/>
            <a:ext cx="664029" cy="467187"/>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9" name="TextBox 8">
            <a:extLst>
              <a:ext uri="{FF2B5EF4-FFF2-40B4-BE49-F238E27FC236}">
                <a16:creationId xmlns:a16="http://schemas.microsoft.com/office/drawing/2014/main" id="{E5BBF59B-6F34-453A-BB25-78B1CAB96031}"/>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Crawler</a:t>
            </a:r>
          </a:p>
        </p:txBody>
      </p:sp>
      <p:cxnSp>
        <p:nvCxnSpPr>
          <p:cNvPr id="10" name="Connector: Elbow 9">
            <a:extLst>
              <a:ext uri="{FF2B5EF4-FFF2-40B4-BE49-F238E27FC236}">
                <a16:creationId xmlns:a16="http://schemas.microsoft.com/office/drawing/2014/main" id="{8459163E-4161-4A0E-9D63-7ADCF3A5AB11}"/>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349E52D2-EAA7-4B65-89D9-6313323C4C33}"/>
              </a:ext>
            </a:extLst>
          </p:cNvPr>
          <p:cNvSpPr txBox="1"/>
          <p:nvPr/>
        </p:nvSpPr>
        <p:spPr>
          <a:xfrm>
            <a:off x="440267" y="1004340"/>
            <a:ext cx="5565422" cy="369332"/>
          </a:xfrm>
          <a:prstGeom prst="rect">
            <a:avLst/>
          </a:prstGeom>
          <a:noFill/>
        </p:spPr>
        <p:txBody>
          <a:bodyPr wrap="square" rtlCol="0">
            <a:spAutoFit/>
          </a:bodyPr>
          <a:lstStyle/>
          <a:p>
            <a:pPr lvl="1"/>
            <a:r>
              <a:rPr lang="en-US" b="1" dirty="0"/>
              <a:t>Create Glue Crawler</a:t>
            </a:r>
          </a:p>
        </p:txBody>
      </p:sp>
      <p:pic>
        <p:nvPicPr>
          <p:cNvPr id="14" name="Picture 13">
            <a:extLst>
              <a:ext uri="{FF2B5EF4-FFF2-40B4-BE49-F238E27FC236}">
                <a16:creationId xmlns:a16="http://schemas.microsoft.com/office/drawing/2014/main" id="{BC8B0624-87D4-4DF2-B126-D03097511845}"/>
              </a:ext>
            </a:extLst>
          </p:cNvPr>
          <p:cNvPicPr>
            <a:picLocks noChangeAspect="1"/>
          </p:cNvPicPr>
          <p:nvPr/>
        </p:nvPicPr>
        <p:blipFill rotWithShape="1">
          <a:blip r:embed="rId3">
            <a:extLst>
              <a:ext uri="{28A0092B-C50C-407E-A947-70E740481C1C}">
                <a14:useLocalDpi xmlns:a14="http://schemas.microsoft.com/office/drawing/2010/main" val="0"/>
              </a:ext>
            </a:extLst>
          </a:blip>
          <a:srcRect l="30842" t="8398" r="59765" b="77474"/>
          <a:stretch/>
        </p:blipFill>
        <p:spPr>
          <a:xfrm>
            <a:off x="3447554" y="98518"/>
            <a:ext cx="1322002" cy="1046552"/>
          </a:xfrm>
          <a:prstGeom prst="rect">
            <a:avLst/>
          </a:prstGeom>
        </p:spPr>
      </p:pic>
    </p:spTree>
    <p:extLst>
      <p:ext uri="{BB962C8B-B14F-4D97-AF65-F5344CB8AC3E}">
        <p14:creationId xmlns:p14="http://schemas.microsoft.com/office/powerpoint/2010/main" val="3752491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3E3E5DB-653F-4EEC-B35C-35E6B263E722}"/>
              </a:ext>
            </a:extLst>
          </p:cNvPr>
          <p:cNvPicPr>
            <a:picLocks noChangeAspect="1"/>
          </p:cNvPicPr>
          <p:nvPr/>
        </p:nvPicPr>
        <p:blipFill>
          <a:blip r:embed="rId2"/>
          <a:stretch>
            <a:fillRect/>
          </a:stretch>
        </p:blipFill>
        <p:spPr>
          <a:xfrm>
            <a:off x="5300981" y="2041384"/>
            <a:ext cx="6343650" cy="3533775"/>
          </a:xfrm>
          <a:prstGeom prst="rect">
            <a:avLst/>
          </a:prstGeom>
          <a:ln>
            <a:solidFill>
              <a:schemeClr val="tx1"/>
            </a:solidFill>
          </a:ln>
        </p:spPr>
      </p:pic>
      <p:cxnSp>
        <p:nvCxnSpPr>
          <p:cNvPr id="4" name="Straight Arrow Connector 3">
            <a:extLst>
              <a:ext uri="{FF2B5EF4-FFF2-40B4-BE49-F238E27FC236}">
                <a16:creationId xmlns:a16="http://schemas.microsoft.com/office/drawing/2014/main" id="{AFD41BF8-4EDA-400F-BF47-5477EED3D9F2}"/>
              </a:ext>
            </a:extLst>
          </p:cNvPr>
          <p:cNvCxnSpPr>
            <a:cxnSpLocks/>
            <a:stCxn id="14" idx="3"/>
          </p:cNvCxnSpPr>
          <p:nvPr/>
        </p:nvCxnSpPr>
        <p:spPr>
          <a:xfrm>
            <a:off x="3740856" y="2765359"/>
            <a:ext cx="1692790" cy="22402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5873ADC1-EBE9-4F0E-951C-F5444BF5EF43}"/>
              </a:ext>
            </a:extLst>
          </p:cNvPr>
          <p:cNvCxnSpPr>
            <a:cxnSpLocks/>
            <a:stCxn id="20" idx="3"/>
          </p:cNvCxnSpPr>
          <p:nvPr/>
        </p:nvCxnSpPr>
        <p:spPr>
          <a:xfrm flipV="1">
            <a:off x="3059723" y="3560887"/>
            <a:ext cx="2373923" cy="42552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FF4EFDB5-3E85-40F7-9AA5-9D19E1B6C2E3}"/>
              </a:ext>
            </a:extLst>
          </p:cNvPr>
          <p:cNvSpPr txBox="1"/>
          <p:nvPr/>
        </p:nvSpPr>
        <p:spPr>
          <a:xfrm>
            <a:off x="620238" y="2349860"/>
            <a:ext cx="3120618" cy="830997"/>
          </a:xfrm>
          <a:prstGeom prst="rect">
            <a:avLst/>
          </a:prstGeom>
          <a:noFill/>
        </p:spPr>
        <p:txBody>
          <a:bodyPr wrap="square" rtlCol="0">
            <a:spAutoFit/>
          </a:bodyPr>
          <a:lstStyle/>
          <a:p>
            <a:r>
              <a:rPr lang="en-US" sz="2400" dirty="0">
                <a:solidFill>
                  <a:srgbClr val="FF0000"/>
                </a:solidFill>
              </a:rPr>
              <a:t>Need to create role to access S3 bucket</a:t>
            </a:r>
          </a:p>
        </p:txBody>
      </p:sp>
      <p:sp>
        <p:nvSpPr>
          <p:cNvPr id="9" name="Oval 8">
            <a:extLst>
              <a:ext uri="{FF2B5EF4-FFF2-40B4-BE49-F238E27FC236}">
                <a16:creationId xmlns:a16="http://schemas.microsoft.com/office/drawing/2014/main" id="{1B5DFE68-64CC-47BC-936E-FA91B6EBF390}"/>
              </a:ext>
            </a:extLst>
          </p:cNvPr>
          <p:cNvSpPr/>
          <p:nvPr/>
        </p:nvSpPr>
        <p:spPr>
          <a:xfrm>
            <a:off x="9017139" y="5107972"/>
            <a:ext cx="555172" cy="467187"/>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0" name="TextBox 9">
            <a:extLst>
              <a:ext uri="{FF2B5EF4-FFF2-40B4-BE49-F238E27FC236}">
                <a16:creationId xmlns:a16="http://schemas.microsoft.com/office/drawing/2014/main" id="{08913B78-B937-422B-8116-B7994FE4CFAA}"/>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Crawler</a:t>
            </a:r>
          </a:p>
        </p:txBody>
      </p:sp>
      <p:cxnSp>
        <p:nvCxnSpPr>
          <p:cNvPr id="11" name="Connector: Elbow 10">
            <a:extLst>
              <a:ext uri="{FF2B5EF4-FFF2-40B4-BE49-F238E27FC236}">
                <a16:creationId xmlns:a16="http://schemas.microsoft.com/office/drawing/2014/main" id="{BCA0D4E6-884D-4434-89A5-2B7160CC5E50}"/>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781B2FCD-93B6-4660-BB47-65CD3EE9E067}"/>
              </a:ext>
            </a:extLst>
          </p:cNvPr>
          <p:cNvSpPr txBox="1"/>
          <p:nvPr/>
        </p:nvSpPr>
        <p:spPr>
          <a:xfrm>
            <a:off x="440267" y="1004340"/>
            <a:ext cx="5565422" cy="369332"/>
          </a:xfrm>
          <a:prstGeom prst="rect">
            <a:avLst/>
          </a:prstGeom>
          <a:noFill/>
        </p:spPr>
        <p:txBody>
          <a:bodyPr wrap="square" rtlCol="0">
            <a:spAutoFit/>
          </a:bodyPr>
          <a:lstStyle/>
          <a:p>
            <a:pPr lvl="1"/>
            <a:r>
              <a:rPr lang="en-US" b="1" dirty="0"/>
              <a:t>Create Glue Crawler</a:t>
            </a:r>
          </a:p>
        </p:txBody>
      </p:sp>
      <p:pic>
        <p:nvPicPr>
          <p:cNvPr id="13" name="Picture 12">
            <a:extLst>
              <a:ext uri="{FF2B5EF4-FFF2-40B4-BE49-F238E27FC236}">
                <a16:creationId xmlns:a16="http://schemas.microsoft.com/office/drawing/2014/main" id="{E189DB7F-3F69-48E7-BB6A-6D1DD0372A8F}"/>
              </a:ext>
            </a:extLst>
          </p:cNvPr>
          <p:cNvPicPr>
            <a:picLocks noChangeAspect="1"/>
          </p:cNvPicPr>
          <p:nvPr/>
        </p:nvPicPr>
        <p:blipFill rotWithShape="1">
          <a:blip r:embed="rId3">
            <a:extLst>
              <a:ext uri="{28A0092B-C50C-407E-A947-70E740481C1C}">
                <a14:useLocalDpi xmlns:a14="http://schemas.microsoft.com/office/drawing/2010/main" val="0"/>
              </a:ext>
            </a:extLst>
          </a:blip>
          <a:srcRect l="30842" t="8398" r="59765" b="77474"/>
          <a:stretch/>
        </p:blipFill>
        <p:spPr>
          <a:xfrm>
            <a:off x="3447554" y="98518"/>
            <a:ext cx="1322002" cy="1046552"/>
          </a:xfrm>
          <a:prstGeom prst="rect">
            <a:avLst/>
          </a:prstGeom>
        </p:spPr>
      </p:pic>
      <p:sp>
        <p:nvSpPr>
          <p:cNvPr id="20" name="TextBox 19">
            <a:extLst>
              <a:ext uri="{FF2B5EF4-FFF2-40B4-BE49-F238E27FC236}">
                <a16:creationId xmlns:a16="http://schemas.microsoft.com/office/drawing/2014/main" id="{71D14499-C3E3-48A6-8904-FA11237AE2FE}"/>
              </a:ext>
            </a:extLst>
          </p:cNvPr>
          <p:cNvSpPr txBox="1"/>
          <p:nvPr/>
        </p:nvSpPr>
        <p:spPr>
          <a:xfrm>
            <a:off x="440267" y="3570916"/>
            <a:ext cx="2619456" cy="830997"/>
          </a:xfrm>
          <a:prstGeom prst="rect">
            <a:avLst/>
          </a:prstGeom>
          <a:noFill/>
        </p:spPr>
        <p:txBody>
          <a:bodyPr wrap="square" rtlCol="0">
            <a:spAutoFit/>
          </a:bodyPr>
          <a:lstStyle/>
          <a:p>
            <a:r>
              <a:rPr lang="en-US" sz="2400" dirty="0">
                <a:solidFill>
                  <a:srgbClr val="FF0000"/>
                </a:solidFill>
              </a:rPr>
              <a:t>Give your role a name</a:t>
            </a:r>
          </a:p>
        </p:txBody>
      </p:sp>
    </p:spTree>
    <p:extLst>
      <p:ext uri="{BB962C8B-B14F-4D97-AF65-F5344CB8AC3E}">
        <p14:creationId xmlns:p14="http://schemas.microsoft.com/office/powerpoint/2010/main" val="1841195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6794324-9D4F-4626-A727-6D9C4FFF54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4155" y="3657540"/>
            <a:ext cx="5913632" cy="1371719"/>
          </a:xfrm>
          <a:prstGeom prst="rect">
            <a:avLst/>
          </a:prstGeom>
          <a:ln>
            <a:solidFill>
              <a:schemeClr val="tx1"/>
            </a:solidFill>
          </a:ln>
        </p:spPr>
      </p:pic>
      <p:cxnSp>
        <p:nvCxnSpPr>
          <p:cNvPr id="4" name="Straight Arrow Connector 3">
            <a:extLst>
              <a:ext uri="{FF2B5EF4-FFF2-40B4-BE49-F238E27FC236}">
                <a16:creationId xmlns:a16="http://schemas.microsoft.com/office/drawing/2014/main" id="{60F0DBF0-2AE2-4CE6-AA12-BD6F03A37910}"/>
              </a:ext>
            </a:extLst>
          </p:cNvPr>
          <p:cNvCxnSpPr>
            <a:cxnSpLocks/>
            <a:stCxn id="9" idx="2"/>
          </p:cNvCxnSpPr>
          <p:nvPr/>
        </p:nvCxnSpPr>
        <p:spPr>
          <a:xfrm flipH="1">
            <a:off x="6803473" y="3072979"/>
            <a:ext cx="704850" cy="127042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962D8E3-745D-4FAD-B259-413CDB9CBED5}"/>
              </a:ext>
            </a:extLst>
          </p:cNvPr>
          <p:cNvSpPr txBox="1"/>
          <p:nvPr/>
        </p:nvSpPr>
        <p:spPr>
          <a:xfrm>
            <a:off x="5650948" y="1872650"/>
            <a:ext cx="3714750" cy="1200329"/>
          </a:xfrm>
          <a:prstGeom prst="rect">
            <a:avLst/>
          </a:prstGeom>
          <a:noFill/>
        </p:spPr>
        <p:txBody>
          <a:bodyPr wrap="square" rtlCol="0">
            <a:spAutoFit/>
          </a:bodyPr>
          <a:lstStyle/>
          <a:p>
            <a:r>
              <a:rPr lang="en-US" sz="2400" dirty="0">
                <a:solidFill>
                  <a:srgbClr val="FF0000"/>
                </a:solidFill>
              </a:rPr>
              <a:t>Your crawler can run on either a timed schedule or on demand</a:t>
            </a:r>
          </a:p>
        </p:txBody>
      </p:sp>
      <p:sp>
        <p:nvSpPr>
          <p:cNvPr id="10" name="Oval 9">
            <a:extLst>
              <a:ext uri="{FF2B5EF4-FFF2-40B4-BE49-F238E27FC236}">
                <a16:creationId xmlns:a16="http://schemas.microsoft.com/office/drawing/2014/main" id="{DDF0E023-CF93-44A8-A044-EEB8BB33514E}"/>
              </a:ext>
            </a:extLst>
          </p:cNvPr>
          <p:cNvSpPr/>
          <p:nvPr/>
        </p:nvSpPr>
        <p:spPr>
          <a:xfrm>
            <a:off x="5050970" y="4544291"/>
            <a:ext cx="599978" cy="411077"/>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8" name="TextBox 7">
            <a:extLst>
              <a:ext uri="{FF2B5EF4-FFF2-40B4-BE49-F238E27FC236}">
                <a16:creationId xmlns:a16="http://schemas.microsoft.com/office/drawing/2014/main" id="{3CB4CCA7-0081-40C1-96A0-9324147E22FD}"/>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Crawler</a:t>
            </a:r>
          </a:p>
        </p:txBody>
      </p:sp>
      <p:cxnSp>
        <p:nvCxnSpPr>
          <p:cNvPr id="11" name="Connector: Elbow 10">
            <a:extLst>
              <a:ext uri="{FF2B5EF4-FFF2-40B4-BE49-F238E27FC236}">
                <a16:creationId xmlns:a16="http://schemas.microsoft.com/office/drawing/2014/main" id="{A5F41D67-69E1-4645-9E5A-2B071F6E6744}"/>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15D9EA0F-420B-4B18-8904-22A49B665983}"/>
              </a:ext>
            </a:extLst>
          </p:cNvPr>
          <p:cNvSpPr txBox="1"/>
          <p:nvPr/>
        </p:nvSpPr>
        <p:spPr>
          <a:xfrm>
            <a:off x="440267" y="1004340"/>
            <a:ext cx="5565422" cy="369332"/>
          </a:xfrm>
          <a:prstGeom prst="rect">
            <a:avLst/>
          </a:prstGeom>
          <a:noFill/>
        </p:spPr>
        <p:txBody>
          <a:bodyPr wrap="square" rtlCol="0">
            <a:spAutoFit/>
          </a:bodyPr>
          <a:lstStyle/>
          <a:p>
            <a:pPr lvl="1"/>
            <a:r>
              <a:rPr lang="en-US" b="1" dirty="0"/>
              <a:t>Create Glue Crawler</a:t>
            </a:r>
          </a:p>
        </p:txBody>
      </p:sp>
      <p:pic>
        <p:nvPicPr>
          <p:cNvPr id="14" name="Picture 13">
            <a:extLst>
              <a:ext uri="{FF2B5EF4-FFF2-40B4-BE49-F238E27FC236}">
                <a16:creationId xmlns:a16="http://schemas.microsoft.com/office/drawing/2014/main" id="{A27E9539-302E-4873-A7AD-9D599D53B96C}"/>
              </a:ext>
            </a:extLst>
          </p:cNvPr>
          <p:cNvPicPr>
            <a:picLocks noChangeAspect="1"/>
          </p:cNvPicPr>
          <p:nvPr/>
        </p:nvPicPr>
        <p:blipFill rotWithShape="1">
          <a:blip r:embed="rId3">
            <a:extLst>
              <a:ext uri="{28A0092B-C50C-407E-A947-70E740481C1C}">
                <a14:useLocalDpi xmlns:a14="http://schemas.microsoft.com/office/drawing/2010/main" val="0"/>
              </a:ext>
            </a:extLst>
          </a:blip>
          <a:srcRect l="30842" t="8398" r="59765" b="77474"/>
          <a:stretch/>
        </p:blipFill>
        <p:spPr>
          <a:xfrm>
            <a:off x="3447554" y="98518"/>
            <a:ext cx="1322002" cy="1046552"/>
          </a:xfrm>
          <a:prstGeom prst="rect">
            <a:avLst/>
          </a:prstGeom>
        </p:spPr>
      </p:pic>
    </p:spTree>
    <p:extLst>
      <p:ext uri="{BB962C8B-B14F-4D97-AF65-F5344CB8AC3E}">
        <p14:creationId xmlns:p14="http://schemas.microsoft.com/office/powerpoint/2010/main" val="103278262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38CBDC9-7319-48BF-BC17-F395769CDA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30116" y="1373672"/>
            <a:ext cx="6454699" cy="5288738"/>
          </a:xfrm>
          <a:prstGeom prst="rect">
            <a:avLst/>
          </a:prstGeom>
          <a:ln>
            <a:solidFill>
              <a:schemeClr val="tx1"/>
            </a:solidFill>
          </a:ln>
        </p:spPr>
      </p:pic>
      <p:cxnSp>
        <p:nvCxnSpPr>
          <p:cNvPr id="6" name="Straight Arrow Connector 5">
            <a:extLst>
              <a:ext uri="{FF2B5EF4-FFF2-40B4-BE49-F238E27FC236}">
                <a16:creationId xmlns:a16="http://schemas.microsoft.com/office/drawing/2014/main" id="{FB9AB4C0-3CC0-46EB-AC60-96E97FB8F6BF}"/>
              </a:ext>
            </a:extLst>
          </p:cNvPr>
          <p:cNvCxnSpPr>
            <a:cxnSpLocks/>
          </p:cNvCxnSpPr>
          <p:nvPr/>
        </p:nvCxnSpPr>
        <p:spPr>
          <a:xfrm flipV="1">
            <a:off x="4133176" y="2218265"/>
            <a:ext cx="1214920" cy="19176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944DC449-1285-4BA5-949C-F243883170C8}"/>
              </a:ext>
            </a:extLst>
          </p:cNvPr>
          <p:cNvCxnSpPr>
            <a:cxnSpLocks/>
            <a:stCxn id="20" idx="3"/>
          </p:cNvCxnSpPr>
          <p:nvPr/>
        </p:nvCxnSpPr>
        <p:spPr>
          <a:xfrm>
            <a:off x="4069832" y="4121884"/>
            <a:ext cx="1139659" cy="23090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A18CC99C-C97B-4C27-A7F5-0F873875BA7B}"/>
              </a:ext>
            </a:extLst>
          </p:cNvPr>
          <p:cNvCxnSpPr>
            <a:cxnSpLocks/>
          </p:cNvCxnSpPr>
          <p:nvPr/>
        </p:nvCxnSpPr>
        <p:spPr>
          <a:xfrm flipV="1">
            <a:off x="4009106" y="5772354"/>
            <a:ext cx="1200385" cy="123912"/>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C8B2E57F-A804-4E0E-8756-2D00D4331E16}"/>
              </a:ext>
            </a:extLst>
          </p:cNvPr>
          <p:cNvSpPr txBox="1"/>
          <p:nvPr/>
        </p:nvSpPr>
        <p:spPr>
          <a:xfrm>
            <a:off x="500992" y="1723267"/>
            <a:ext cx="3508116" cy="1569660"/>
          </a:xfrm>
          <a:prstGeom prst="rect">
            <a:avLst/>
          </a:prstGeom>
          <a:noFill/>
        </p:spPr>
        <p:txBody>
          <a:bodyPr wrap="square" rtlCol="0">
            <a:spAutoFit/>
          </a:bodyPr>
          <a:lstStyle/>
          <a:p>
            <a:r>
              <a:rPr lang="en-US" sz="2400" dirty="0">
                <a:solidFill>
                  <a:srgbClr val="FF0000"/>
                </a:solidFill>
              </a:rPr>
              <a:t>Choose the database you created for the database your table will live in</a:t>
            </a:r>
          </a:p>
        </p:txBody>
      </p:sp>
      <p:sp>
        <p:nvSpPr>
          <p:cNvPr id="20" name="TextBox 19">
            <a:extLst>
              <a:ext uri="{FF2B5EF4-FFF2-40B4-BE49-F238E27FC236}">
                <a16:creationId xmlns:a16="http://schemas.microsoft.com/office/drawing/2014/main" id="{6A787679-EB16-4189-8434-A82550FCE421}"/>
              </a:ext>
            </a:extLst>
          </p:cNvPr>
          <p:cNvSpPr txBox="1"/>
          <p:nvPr/>
        </p:nvSpPr>
        <p:spPr>
          <a:xfrm>
            <a:off x="500992" y="3337054"/>
            <a:ext cx="3568840" cy="1569660"/>
          </a:xfrm>
          <a:prstGeom prst="rect">
            <a:avLst/>
          </a:prstGeom>
          <a:noFill/>
        </p:spPr>
        <p:txBody>
          <a:bodyPr wrap="square" rtlCol="0">
            <a:spAutoFit/>
          </a:bodyPr>
          <a:lstStyle/>
          <a:p>
            <a:r>
              <a:rPr lang="en-US" sz="2400" dirty="0">
                <a:solidFill>
                  <a:srgbClr val="FF0000"/>
                </a:solidFill>
              </a:rPr>
              <a:t>The crawler will update the table if there is a change in the data and in the redshift table</a:t>
            </a:r>
          </a:p>
        </p:txBody>
      </p:sp>
      <p:sp>
        <p:nvSpPr>
          <p:cNvPr id="22" name="TextBox 21">
            <a:extLst>
              <a:ext uri="{FF2B5EF4-FFF2-40B4-BE49-F238E27FC236}">
                <a16:creationId xmlns:a16="http://schemas.microsoft.com/office/drawing/2014/main" id="{88206624-EB74-4751-B8B6-1E12444730F9}"/>
              </a:ext>
            </a:extLst>
          </p:cNvPr>
          <p:cNvSpPr txBox="1"/>
          <p:nvPr/>
        </p:nvSpPr>
        <p:spPr>
          <a:xfrm>
            <a:off x="440267" y="5289431"/>
            <a:ext cx="3568839" cy="1200329"/>
          </a:xfrm>
          <a:prstGeom prst="rect">
            <a:avLst/>
          </a:prstGeom>
          <a:noFill/>
        </p:spPr>
        <p:txBody>
          <a:bodyPr wrap="square" rtlCol="0">
            <a:spAutoFit/>
          </a:bodyPr>
          <a:lstStyle/>
          <a:p>
            <a:r>
              <a:rPr lang="en-US" sz="2400" dirty="0">
                <a:solidFill>
                  <a:srgbClr val="FF0000"/>
                </a:solidFill>
              </a:rPr>
              <a:t>This will leave the table where it is but mark it as deprecated</a:t>
            </a:r>
          </a:p>
        </p:txBody>
      </p:sp>
      <p:sp>
        <p:nvSpPr>
          <p:cNvPr id="12" name="Oval 11">
            <a:extLst>
              <a:ext uri="{FF2B5EF4-FFF2-40B4-BE49-F238E27FC236}">
                <a16:creationId xmlns:a16="http://schemas.microsoft.com/office/drawing/2014/main" id="{AEBC2ADB-2C5F-4472-8ACF-6E8C15EB2F37}"/>
              </a:ext>
            </a:extLst>
          </p:cNvPr>
          <p:cNvSpPr/>
          <p:nvPr/>
        </p:nvSpPr>
        <p:spPr>
          <a:xfrm>
            <a:off x="8026926" y="6074262"/>
            <a:ext cx="698757" cy="399807"/>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4" name="TextBox 13">
            <a:extLst>
              <a:ext uri="{FF2B5EF4-FFF2-40B4-BE49-F238E27FC236}">
                <a16:creationId xmlns:a16="http://schemas.microsoft.com/office/drawing/2014/main" id="{1D5655F7-BD8B-409D-BC6C-8107C01ABFB8}"/>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Crawler</a:t>
            </a:r>
          </a:p>
        </p:txBody>
      </p:sp>
      <p:cxnSp>
        <p:nvCxnSpPr>
          <p:cNvPr id="15" name="Connector: Elbow 14">
            <a:extLst>
              <a:ext uri="{FF2B5EF4-FFF2-40B4-BE49-F238E27FC236}">
                <a16:creationId xmlns:a16="http://schemas.microsoft.com/office/drawing/2014/main" id="{00A2B281-9975-4431-A02E-E42D6932E220}"/>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AD7EDF86-D431-48EC-A99C-56061F3EAF44}"/>
              </a:ext>
            </a:extLst>
          </p:cNvPr>
          <p:cNvSpPr txBox="1"/>
          <p:nvPr/>
        </p:nvSpPr>
        <p:spPr>
          <a:xfrm>
            <a:off x="440267" y="1004340"/>
            <a:ext cx="5565422" cy="369332"/>
          </a:xfrm>
          <a:prstGeom prst="rect">
            <a:avLst/>
          </a:prstGeom>
          <a:noFill/>
        </p:spPr>
        <p:txBody>
          <a:bodyPr wrap="square" rtlCol="0">
            <a:spAutoFit/>
          </a:bodyPr>
          <a:lstStyle/>
          <a:p>
            <a:pPr lvl="1"/>
            <a:r>
              <a:rPr lang="en-US" b="1" dirty="0"/>
              <a:t>Create Glue Crawler</a:t>
            </a:r>
          </a:p>
        </p:txBody>
      </p:sp>
      <p:pic>
        <p:nvPicPr>
          <p:cNvPr id="19" name="Picture 18">
            <a:extLst>
              <a:ext uri="{FF2B5EF4-FFF2-40B4-BE49-F238E27FC236}">
                <a16:creationId xmlns:a16="http://schemas.microsoft.com/office/drawing/2014/main" id="{0D8EB334-2E04-4417-AA6A-6766B7DFF61C}"/>
              </a:ext>
            </a:extLst>
          </p:cNvPr>
          <p:cNvPicPr>
            <a:picLocks noChangeAspect="1"/>
          </p:cNvPicPr>
          <p:nvPr/>
        </p:nvPicPr>
        <p:blipFill rotWithShape="1">
          <a:blip r:embed="rId3">
            <a:extLst>
              <a:ext uri="{28A0092B-C50C-407E-A947-70E740481C1C}">
                <a14:useLocalDpi xmlns:a14="http://schemas.microsoft.com/office/drawing/2010/main" val="0"/>
              </a:ext>
            </a:extLst>
          </a:blip>
          <a:srcRect l="30842" t="8398" r="59765" b="77474"/>
          <a:stretch/>
        </p:blipFill>
        <p:spPr>
          <a:xfrm>
            <a:off x="3447554" y="98518"/>
            <a:ext cx="1322002" cy="1046552"/>
          </a:xfrm>
          <a:prstGeom prst="rect">
            <a:avLst/>
          </a:prstGeom>
        </p:spPr>
      </p:pic>
    </p:spTree>
    <p:extLst>
      <p:ext uri="{BB962C8B-B14F-4D97-AF65-F5344CB8AC3E}">
        <p14:creationId xmlns:p14="http://schemas.microsoft.com/office/powerpoint/2010/main" val="1237537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xit" presetSubtype="0" fill="hold" nodeType="withEffect">
                                  <p:stCondLst>
                                    <p:cond delay="0"/>
                                  </p:stCondLst>
                                  <p:childTnLst>
                                    <p:set>
                                      <p:cBhvr>
                                        <p:cTn id="10" dur="1" fill="hold">
                                          <p:stCondLst>
                                            <p:cond delay="0"/>
                                          </p:stCondLst>
                                        </p:cTn>
                                        <p:tgtEl>
                                          <p:spTgt spid="6"/>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xit" presetSubtype="0" fill="hold" nodeType="withEffect">
                                  <p:stCondLst>
                                    <p:cond delay="0"/>
                                  </p:stCondLst>
                                  <p:childTnLst>
                                    <p:set>
                                      <p:cBhvr>
                                        <p:cTn id="20" dur="1" fill="hold">
                                          <p:stCondLst>
                                            <p:cond delay="0"/>
                                          </p:stCondLst>
                                        </p:cTn>
                                        <p:tgtEl>
                                          <p:spTgt spid="9"/>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20"/>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xit" presetSubtype="0" fill="hold" nodeType="withEffect">
                                  <p:stCondLst>
                                    <p:cond delay="0"/>
                                  </p:stCondLst>
                                  <p:childTnLst>
                                    <p:set>
                                      <p:cBhvr>
                                        <p:cTn id="28" dur="1" fill="hold">
                                          <p:stCondLst>
                                            <p:cond delay="0"/>
                                          </p:stCondLst>
                                        </p:cTn>
                                        <p:tgtEl>
                                          <p:spTgt spid="11"/>
                                        </p:tgtEl>
                                        <p:attrNameLst>
                                          <p:attrName>style.visibility</p:attrName>
                                        </p:attrNameLst>
                                      </p:cBhvr>
                                      <p:to>
                                        <p:strVal val="hidden"/>
                                      </p:to>
                                    </p:set>
                                  </p:childTnLst>
                                </p:cTn>
                              </p:par>
                              <p:par>
                                <p:cTn id="29" presetID="1" presetClass="exit" presetSubtype="0" fill="hold" grpId="1" nodeType="withEffect">
                                  <p:stCondLst>
                                    <p:cond delay="0"/>
                                  </p:stCondLst>
                                  <p:childTnLst>
                                    <p:set>
                                      <p:cBhvr>
                                        <p:cTn id="30" dur="1" fill="hold">
                                          <p:stCondLst>
                                            <p:cond delay="0"/>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0" grpId="0"/>
      <p:bldP spid="20" grpId="1"/>
      <p:bldP spid="22" grpId="0"/>
      <p:bldP spid="22" grpId="1"/>
      <p:bldP spid="12"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F3CE3A1-5EFE-409F-B50F-836759738A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15857" y="1474396"/>
            <a:ext cx="8160285" cy="5144357"/>
          </a:xfrm>
          <a:prstGeom prst="rect">
            <a:avLst/>
          </a:prstGeom>
          <a:ln>
            <a:solidFill>
              <a:schemeClr val="tx1"/>
            </a:solidFill>
          </a:ln>
        </p:spPr>
      </p:pic>
      <p:sp>
        <p:nvSpPr>
          <p:cNvPr id="6" name="Oval 5">
            <a:extLst>
              <a:ext uri="{FF2B5EF4-FFF2-40B4-BE49-F238E27FC236}">
                <a16:creationId xmlns:a16="http://schemas.microsoft.com/office/drawing/2014/main" id="{8C4A3AA1-E28C-47D1-A9DC-1C6A36F9E9B8}"/>
              </a:ext>
            </a:extLst>
          </p:cNvPr>
          <p:cNvSpPr/>
          <p:nvPr/>
        </p:nvSpPr>
        <p:spPr>
          <a:xfrm>
            <a:off x="6191135" y="6192826"/>
            <a:ext cx="504305" cy="407454"/>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7" name="TextBox 6">
            <a:extLst>
              <a:ext uri="{FF2B5EF4-FFF2-40B4-BE49-F238E27FC236}">
                <a16:creationId xmlns:a16="http://schemas.microsoft.com/office/drawing/2014/main" id="{EA90FF21-4870-4F36-A1B3-DB0BE1DF7DB4}"/>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Crawler</a:t>
            </a:r>
          </a:p>
        </p:txBody>
      </p:sp>
      <p:cxnSp>
        <p:nvCxnSpPr>
          <p:cNvPr id="8" name="Connector: Elbow 7">
            <a:extLst>
              <a:ext uri="{FF2B5EF4-FFF2-40B4-BE49-F238E27FC236}">
                <a16:creationId xmlns:a16="http://schemas.microsoft.com/office/drawing/2014/main" id="{137F0A29-304A-438F-9CD3-554643528DD8}"/>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DAA149B5-DE35-4A7A-9BBA-447EA9C151C4}"/>
              </a:ext>
            </a:extLst>
          </p:cNvPr>
          <p:cNvSpPr txBox="1"/>
          <p:nvPr/>
        </p:nvSpPr>
        <p:spPr>
          <a:xfrm>
            <a:off x="440267" y="1004340"/>
            <a:ext cx="5565422" cy="369332"/>
          </a:xfrm>
          <a:prstGeom prst="rect">
            <a:avLst/>
          </a:prstGeom>
          <a:noFill/>
        </p:spPr>
        <p:txBody>
          <a:bodyPr wrap="square" rtlCol="0">
            <a:spAutoFit/>
          </a:bodyPr>
          <a:lstStyle/>
          <a:p>
            <a:pPr lvl="1"/>
            <a:r>
              <a:rPr lang="en-US" b="1" dirty="0"/>
              <a:t>Create Glue Crawler</a:t>
            </a:r>
          </a:p>
        </p:txBody>
      </p:sp>
      <p:pic>
        <p:nvPicPr>
          <p:cNvPr id="10" name="Picture 9">
            <a:extLst>
              <a:ext uri="{FF2B5EF4-FFF2-40B4-BE49-F238E27FC236}">
                <a16:creationId xmlns:a16="http://schemas.microsoft.com/office/drawing/2014/main" id="{A6D6DB76-6BCD-44EC-B7A6-4CBE2CAD58FF}"/>
              </a:ext>
            </a:extLst>
          </p:cNvPr>
          <p:cNvPicPr>
            <a:picLocks noChangeAspect="1"/>
          </p:cNvPicPr>
          <p:nvPr/>
        </p:nvPicPr>
        <p:blipFill rotWithShape="1">
          <a:blip r:embed="rId3">
            <a:extLst>
              <a:ext uri="{28A0092B-C50C-407E-A947-70E740481C1C}">
                <a14:useLocalDpi xmlns:a14="http://schemas.microsoft.com/office/drawing/2010/main" val="0"/>
              </a:ext>
            </a:extLst>
          </a:blip>
          <a:srcRect l="30842" t="8398" r="59765" b="77474"/>
          <a:stretch/>
        </p:blipFill>
        <p:spPr>
          <a:xfrm>
            <a:off x="3447554" y="98518"/>
            <a:ext cx="1322002" cy="1046552"/>
          </a:xfrm>
          <a:prstGeom prst="rect">
            <a:avLst/>
          </a:prstGeom>
        </p:spPr>
      </p:pic>
    </p:spTree>
    <p:extLst>
      <p:ext uri="{BB962C8B-B14F-4D97-AF65-F5344CB8AC3E}">
        <p14:creationId xmlns:p14="http://schemas.microsoft.com/office/powerpoint/2010/main" val="350989656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BC420683-06D7-4978-BA5A-FA44536FC565}"/>
              </a:ext>
            </a:extLst>
          </p:cNvPr>
          <p:cNvPicPr>
            <a:picLocks noChangeAspect="1"/>
          </p:cNvPicPr>
          <p:nvPr/>
        </p:nvPicPr>
        <p:blipFill rotWithShape="1">
          <a:blip r:embed="rId2">
            <a:extLst>
              <a:ext uri="{28A0092B-C50C-407E-A947-70E740481C1C}">
                <a14:useLocalDpi xmlns:a14="http://schemas.microsoft.com/office/drawing/2010/main" val="0"/>
              </a:ext>
            </a:extLst>
          </a:blip>
          <a:srcRect l="30842" t="8398" r="59765" b="77474"/>
          <a:stretch/>
        </p:blipFill>
        <p:spPr>
          <a:xfrm>
            <a:off x="3447554" y="98518"/>
            <a:ext cx="1322002" cy="1046552"/>
          </a:xfrm>
          <a:prstGeom prst="rect">
            <a:avLst/>
          </a:prstGeom>
        </p:spPr>
      </p:pic>
      <p:pic>
        <p:nvPicPr>
          <p:cNvPr id="5" name="Picture 4">
            <a:extLst>
              <a:ext uri="{FF2B5EF4-FFF2-40B4-BE49-F238E27FC236}">
                <a16:creationId xmlns:a16="http://schemas.microsoft.com/office/drawing/2014/main" id="{9F95C367-2E12-4057-AF5B-70EBADBAE2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0462" y="2382790"/>
            <a:ext cx="11225233" cy="1546994"/>
          </a:xfrm>
          <a:prstGeom prst="rect">
            <a:avLst/>
          </a:prstGeom>
          <a:ln>
            <a:solidFill>
              <a:schemeClr val="tx1"/>
            </a:solidFill>
          </a:ln>
        </p:spPr>
      </p:pic>
      <p:cxnSp>
        <p:nvCxnSpPr>
          <p:cNvPr id="8" name="Straight Arrow Connector 7">
            <a:extLst>
              <a:ext uri="{FF2B5EF4-FFF2-40B4-BE49-F238E27FC236}">
                <a16:creationId xmlns:a16="http://schemas.microsoft.com/office/drawing/2014/main" id="{BEFC813B-89F2-47FB-9257-AC07DFD52D24}"/>
              </a:ext>
            </a:extLst>
          </p:cNvPr>
          <p:cNvCxnSpPr>
            <a:cxnSpLocks/>
            <a:stCxn id="15" idx="0"/>
          </p:cNvCxnSpPr>
          <p:nvPr/>
        </p:nvCxnSpPr>
        <p:spPr>
          <a:xfrm flipH="1" flipV="1">
            <a:off x="533400" y="3429000"/>
            <a:ext cx="2067953" cy="72516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EF6556E7-4DD7-4390-8D2B-660E8CB0A2E4}"/>
              </a:ext>
            </a:extLst>
          </p:cNvPr>
          <p:cNvSpPr txBox="1"/>
          <p:nvPr/>
        </p:nvSpPr>
        <p:spPr>
          <a:xfrm>
            <a:off x="1095888" y="4154166"/>
            <a:ext cx="3010930" cy="461665"/>
          </a:xfrm>
          <a:prstGeom prst="rect">
            <a:avLst/>
          </a:prstGeom>
          <a:noFill/>
        </p:spPr>
        <p:txBody>
          <a:bodyPr wrap="square" rtlCol="0">
            <a:spAutoFit/>
          </a:bodyPr>
          <a:lstStyle/>
          <a:p>
            <a:r>
              <a:rPr lang="en-US" sz="2400" dirty="0">
                <a:solidFill>
                  <a:srgbClr val="FF0000"/>
                </a:solidFill>
              </a:rPr>
              <a:t>Select your crawler</a:t>
            </a:r>
            <a:endParaRPr lang="en-US" dirty="0">
              <a:solidFill>
                <a:srgbClr val="FF0000"/>
              </a:solidFill>
            </a:endParaRPr>
          </a:p>
        </p:txBody>
      </p:sp>
      <p:sp>
        <p:nvSpPr>
          <p:cNvPr id="18" name="TextBox 17">
            <a:extLst>
              <a:ext uri="{FF2B5EF4-FFF2-40B4-BE49-F238E27FC236}">
                <a16:creationId xmlns:a16="http://schemas.microsoft.com/office/drawing/2014/main" id="{32690DA4-FC2A-4428-8AF1-ED6145EFDD85}"/>
              </a:ext>
            </a:extLst>
          </p:cNvPr>
          <p:cNvSpPr txBox="1"/>
          <p:nvPr/>
        </p:nvSpPr>
        <p:spPr>
          <a:xfrm>
            <a:off x="5424264" y="6283978"/>
            <a:ext cx="5273168" cy="461665"/>
          </a:xfrm>
          <a:prstGeom prst="rect">
            <a:avLst/>
          </a:prstGeom>
          <a:noFill/>
        </p:spPr>
        <p:txBody>
          <a:bodyPr wrap="square" rtlCol="0">
            <a:spAutoFit/>
          </a:bodyPr>
          <a:lstStyle/>
          <a:p>
            <a:r>
              <a:rPr lang="en-US" sz="2400" dirty="0">
                <a:solidFill>
                  <a:srgbClr val="FF0000"/>
                </a:solidFill>
              </a:rPr>
              <a:t>Your table should be in the table tab</a:t>
            </a:r>
            <a:endParaRPr lang="en-US" dirty="0">
              <a:solidFill>
                <a:srgbClr val="FF0000"/>
              </a:solidFill>
            </a:endParaRPr>
          </a:p>
        </p:txBody>
      </p:sp>
      <p:pic>
        <p:nvPicPr>
          <p:cNvPr id="3" name="Picture 2">
            <a:extLst>
              <a:ext uri="{FF2B5EF4-FFF2-40B4-BE49-F238E27FC236}">
                <a16:creationId xmlns:a16="http://schemas.microsoft.com/office/drawing/2014/main" id="{425CE4F5-B2CB-4FD3-A7A2-A07E1065D0A9}"/>
              </a:ext>
            </a:extLst>
          </p:cNvPr>
          <p:cNvPicPr>
            <a:picLocks noChangeAspect="1"/>
          </p:cNvPicPr>
          <p:nvPr/>
        </p:nvPicPr>
        <p:blipFill rotWithShape="1">
          <a:blip r:embed="rId4">
            <a:extLst>
              <a:ext uri="{28A0092B-C50C-407E-A947-70E740481C1C}">
                <a14:useLocalDpi xmlns:a14="http://schemas.microsoft.com/office/drawing/2010/main" val="0"/>
              </a:ext>
            </a:extLst>
          </a:blip>
          <a:srcRect r="16245"/>
          <a:stretch/>
        </p:blipFill>
        <p:spPr>
          <a:xfrm>
            <a:off x="268193" y="4727693"/>
            <a:ext cx="11474992" cy="1392826"/>
          </a:xfrm>
          <a:prstGeom prst="rect">
            <a:avLst/>
          </a:prstGeom>
          <a:ln>
            <a:solidFill>
              <a:schemeClr val="tx1"/>
            </a:solidFill>
          </a:ln>
        </p:spPr>
      </p:pic>
      <p:cxnSp>
        <p:nvCxnSpPr>
          <p:cNvPr id="13" name="Straight Arrow Connector 12">
            <a:extLst>
              <a:ext uri="{FF2B5EF4-FFF2-40B4-BE49-F238E27FC236}">
                <a16:creationId xmlns:a16="http://schemas.microsoft.com/office/drawing/2014/main" id="{0D6D10C7-C31B-478D-88D1-BD397DAF6478}"/>
              </a:ext>
            </a:extLst>
          </p:cNvPr>
          <p:cNvCxnSpPr>
            <a:cxnSpLocks/>
            <a:stCxn id="17" idx="2"/>
          </p:cNvCxnSpPr>
          <p:nvPr/>
        </p:nvCxnSpPr>
        <p:spPr>
          <a:xfrm flipH="1">
            <a:off x="1708863" y="1895559"/>
            <a:ext cx="512566" cy="800577"/>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8473237E-30DB-4309-AA61-A38B6C1B0F9C}"/>
              </a:ext>
            </a:extLst>
          </p:cNvPr>
          <p:cNvCxnSpPr>
            <a:cxnSpLocks/>
            <a:stCxn id="18" idx="1"/>
          </p:cNvCxnSpPr>
          <p:nvPr/>
        </p:nvCxnSpPr>
        <p:spPr>
          <a:xfrm flipH="1" flipV="1">
            <a:off x="3925722" y="5838033"/>
            <a:ext cx="1498542" cy="67677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CC373F63-96D5-4218-8C6B-B6137016C724}"/>
              </a:ext>
            </a:extLst>
          </p:cNvPr>
          <p:cNvSpPr txBox="1"/>
          <p:nvPr/>
        </p:nvSpPr>
        <p:spPr>
          <a:xfrm>
            <a:off x="883954" y="1433894"/>
            <a:ext cx="2674950" cy="461665"/>
          </a:xfrm>
          <a:prstGeom prst="rect">
            <a:avLst/>
          </a:prstGeom>
          <a:noFill/>
        </p:spPr>
        <p:txBody>
          <a:bodyPr wrap="square" rtlCol="0">
            <a:spAutoFit/>
          </a:bodyPr>
          <a:lstStyle/>
          <a:p>
            <a:r>
              <a:rPr lang="en-US" sz="2400" dirty="0">
                <a:solidFill>
                  <a:srgbClr val="FF0000"/>
                </a:solidFill>
              </a:rPr>
              <a:t>Run your crawler</a:t>
            </a:r>
            <a:endParaRPr lang="en-US" dirty="0">
              <a:solidFill>
                <a:srgbClr val="FF0000"/>
              </a:solidFill>
            </a:endParaRPr>
          </a:p>
        </p:txBody>
      </p:sp>
      <p:sp>
        <p:nvSpPr>
          <p:cNvPr id="11" name="TextBox 10">
            <a:extLst>
              <a:ext uri="{FF2B5EF4-FFF2-40B4-BE49-F238E27FC236}">
                <a16:creationId xmlns:a16="http://schemas.microsoft.com/office/drawing/2014/main" id="{030F1EA9-B668-477D-BB5C-44C91012D94F}"/>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Crawler</a:t>
            </a:r>
          </a:p>
        </p:txBody>
      </p:sp>
      <p:cxnSp>
        <p:nvCxnSpPr>
          <p:cNvPr id="12" name="Connector: Elbow 11">
            <a:extLst>
              <a:ext uri="{FF2B5EF4-FFF2-40B4-BE49-F238E27FC236}">
                <a16:creationId xmlns:a16="http://schemas.microsoft.com/office/drawing/2014/main" id="{C8BA79EC-B5E1-4F21-8779-DE1430B58058}"/>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CFFA362D-7EA3-41DE-B670-6524FA5E2871}"/>
              </a:ext>
            </a:extLst>
          </p:cNvPr>
          <p:cNvSpPr txBox="1"/>
          <p:nvPr/>
        </p:nvSpPr>
        <p:spPr>
          <a:xfrm>
            <a:off x="440267" y="1004340"/>
            <a:ext cx="5565422" cy="369332"/>
          </a:xfrm>
          <a:prstGeom prst="rect">
            <a:avLst/>
          </a:prstGeom>
          <a:noFill/>
        </p:spPr>
        <p:txBody>
          <a:bodyPr wrap="square" rtlCol="0">
            <a:spAutoFit/>
          </a:bodyPr>
          <a:lstStyle/>
          <a:p>
            <a:pPr lvl="1"/>
            <a:r>
              <a:rPr lang="en-US" b="1" dirty="0"/>
              <a:t>Run the Crawler to create Athena table</a:t>
            </a:r>
          </a:p>
        </p:txBody>
      </p:sp>
    </p:spTree>
    <p:extLst>
      <p:ext uri="{BB962C8B-B14F-4D97-AF65-F5344CB8AC3E}">
        <p14:creationId xmlns:p14="http://schemas.microsoft.com/office/powerpoint/2010/main" val="938913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7"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18AD5BA-CD72-4BEC-AC23-DA51FC105FCF}"/>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Athena</a:t>
            </a:r>
          </a:p>
        </p:txBody>
      </p:sp>
      <p:pic>
        <p:nvPicPr>
          <p:cNvPr id="10" name="Picture 9">
            <a:extLst>
              <a:ext uri="{FF2B5EF4-FFF2-40B4-BE49-F238E27FC236}">
                <a16:creationId xmlns:a16="http://schemas.microsoft.com/office/drawing/2014/main" id="{BC05D9A9-9900-46F7-A1A1-E62826C601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0267" y="1875921"/>
            <a:ext cx="10115550" cy="4610100"/>
          </a:xfrm>
          <a:prstGeom prst="rect">
            <a:avLst/>
          </a:prstGeom>
        </p:spPr>
      </p:pic>
    </p:spTree>
    <p:extLst>
      <p:ext uri="{BB962C8B-B14F-4D97-AF65-F5344CB8AC3E}">
        <p14:creationId xmlns:p14="http://schemas.microsoft.com/office/powerpoint/2010/main" val="58744165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a:xfrm>
            <a:off x="1797050" y="2046732"/>
            <a:ext cx="8597900" cy="2764535"/>
          </a:xfrm>
        </p:spPr>
        <p:txBody>
          <a:bodyPr>
            <a:normAutofit/>
          </a:bodyPr>
          <a:lstStyle/>
          <a:p>
            <a:endParaRPr lang="en-US" sz="2400" dirty="0"/>
          </a:p>
          <a:p>
            <a:endParaRPr lang="en-US" sz="2400" dirty="0"/>
          </a:p>
          <a:p>
            <a:r>
              <a:rPr lang="en-US" sz="2800" dirty="0"/>
              <a:t>Interactive query service used to analyze data</a:t>
            </a:r>
          </a:p>
          <a:p>
            <a:pPr lvl="1"/>
            <a:r>
              <a:rPr lang="en-US" sz="2800" dirty="0"/>
              <a:t>Data stored in S3</a:t>
            </a:r>
          </a:p>
          <a:p>
            <a:pPr lvl="1"/>
            <a:r>
              <a:rPr lang="en-US" sz="2800" dirty="0"/>
              <a:t>Run queries to verify your data is stored correctly</a:t>
            </a:r>
          </a:p>
        </p:txBody>
      </p:sp>
      <p:pic>
        <p:nvPicPr>
          <p:cNvPr id="8" name="Picture 7">
            <a:extLst>
              <a:ext uri="{FF2B5EF4-FFF2-40B4-BE49-F238E27FC236}">
                <a16:creationId xmlns:a16="http://schemas.microsoft.com/office/drawing/2014/main" id="{021BB590-6A26-4AE4-A684-143CCC60FE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21264" y="60473"/>
            <a:ext cx="1622635" cy="1249038"/>
          </a:xfrm>
          <a:prstGeom prst="rect">
            <a:avLst/>
          </a:prstGeom>
          <a:blipFill dpi="0" rotWithShape="1">
            <a:blip r:embed="rId3">
              <a:alphaModFix amt="27000"/>
            </a:blip>
            <a:srcRect/>
            <a:tile tx="0" ty="0" sx="100000" sy="100000" flip="none" algn="tl"/>
          </a:blipFill>
        </p:spPr>
      </p:pic>
      <p:sp>
        <p:nvSpPr>
          <p:cNvPr id="9" name="TextBox 8">
            <a:extLst>
              <a:ext uri="{FF2B5EF4-FFF2-40B4-BE49-F238E27FC236}">
                <a16:creationId xmlns:a16="http://schemas.microsoft.com/office/drawing/2014/main" id="{4F0675D8-D8E1-483D-8FE0-4E07C00968F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Athena</a:t>
            </a:r>
          </a:p>
        </p:txBody>
      </p:sp>
    </p:spTree>
    <p:extLst>
      <p:ext uri="{BB962C8B-B14F-4D97-AF65-F5344CB8AC3E}">
        <p14:creationId xmlns:p14="http://schemas.microsoft.com/office/powerpoint/2010/main" val="6215904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a:xfrm>
            <a:off x="1069848" y="2066544"/>
            <a:ext cx="10058400" cy="4105656"/>
          </a:xfrm>
        </p:spPr>
        <p:txBody>
          <a:bodyPr/>
          <a:lstStyle/>
          <a:p>
            <a:r>
              <a:rPr lang="en-US" sz="2400" dirty="0"/>
              <a:t>Run an SQL select query to verify data populating correctly</a:t>
            </a:r>
          </a:p>
          <a:p>
            <a:r>
              <a:rPr lang="en-US" sz="2400" dirty="0"/>
              <a:t>SELECT * FROM </a:t>
            </a:r>
            <a:r>
              <a:rPr lang="en-US" sz="2400" dirty="0" err="1"/>
              <a:t>products_xxx</a:t>
            </a:r>
            <a:r>
              <a:rPr lang="en-US" sz="2400" dirty="0"/>
              <a:t> LIMIT 100;</a:t>
            </a:r>
          </a:p>
          <a:p>
            <a:endParaRPr lang="en-US" sz="2400" dirty="0"/>
          </a:p>
          <a:p>
            <a:endParaRPr lang="en-US" sz="2400" dirty="0"/>
          </a:p>
          <a:p>
            <a:pPr lvl="1"/>
            <a:endParaRPr lang="en-US" sz="2400" dirty="0"/>
          </a:p>
        </p:txBody>
      </p:sp>
      <p:pic>
        <p:nvPicPr>
          <p:cNvPr id="5" name="Picture 4">
            <a:extLst>
              <a:ext uri="{FF2B5EF4-FFF2-40B4-BE49-F238E27FC236}">
                <a16:creationId xmlns:a16="http://schemas.microsoft.com/office/drawing/2014/main" id="{44E80664-81E1-4B50-957E-2C7687A2BE5E}"/>
              </a:ext>
            </a:extLst>
          </p:cNvPr>
          <p:cNvPicPr>
            <a:picLocks noChangeAspect="1"/>
          </p:cNvPicPr>
          <p:nvPr/>
        </p:nvPicPr>
        <p:blipFill>
          <a:blip r:embed="rId2"/>
          <a:stretch>
            <a:fillRect/>
          </a:stretch>
        </p:blipFill>
        <p:spPr>
          <a:xfrm>
            <a:off x="973441" y="2936478"/>
            <a:ext cx="9093200" cy="3290586"/>
          </a:xfrm>
          <a:prstGeom prst="rect">
            <a:avLst/>
          </a:prstGeom>
        </p:spPr>
      </p:pic>
      <p:sp>
        <p:nvSpPr>
          <p:cNvPr id="8" name="TextBox 7">
            <a:extLst>
              <a:ext uri="{FF2B5EF4-FFF2-40B4-BE49-F238E27FC236}">
                <a16:creationId xmlns:a16="http://schemas.microsoft.com/office/drawing/2014/main" id="{CB9C22A1-DE86-4C1A-9543-C666D1910CC5}"/>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Athena</a:t>
            </a:r>
          </a:p>
        </p:txBody>
      </p:sp>
      <p:pic>
        <p:nvPicPr>
          <p:cNvPr id="6" name="Picture 5">
            <a:extLst>
              <a:ext uri="{FF2B5EF4-FFF2-40B4-BE49-F238E27FC236}">
                <a16:creationId xmlns:a16="http://schemas.microsoft.com/office/drawing/2014/main" id="{91A9B0C9-A2BD-4CB3-8EF3-6511B159A0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21264" y="60473"/>
            <a:ext cx="1622635" cy="1249038"/>
          </a:xfrm>
          <a:prstGeom prst="rect">
            <a:avLst/>
          </a:prstGeom>
          <a:blipFill dpi="0" rotWithShape="1">
            <a:blip r:embed="rId4">
              <a:alphaModFix amt="27000"/>
            </a:blip>
            <a:srcRect/>
            <a:tile tx="0" ty="0" sx="100000" sy="100000" flip="none" algn="tl"/>
          </a:blipFill>
        </p:spPr>
      </p:pic>
    </p:spTree>
    <p:extLst>
      <p:ext uri="{BB962C8B-B14F-4D97-AF65-F5344CB8AC3E}">
        <p14:creationId xmlns:p14="http://schemas.microsoft.com/office/powerpoint/2010/main" val="7902084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5589515-D2A3-476F-9066-39131E009C09}"/>
              </a:ext>
            </a:extLst>
          </p:cNvPr>
          <p:cNvSpPr>
            <a:spLocks noGrp="1"/>
          </p:cNvSpPr>
          <p:nvPr>
            <p:ph idx="1"/>
          </p:nvPr>
        </p:nvSpPr>
        <p:spPr/>
        <p:txBody>
          <a:bodyPr>
            <a:normAutofit/>
          </a:bodyPr>
          <a:lstStyle/>
          <a:p>
            <a:r>
              <a:rPr lang="en-US" sz="2400" dirty="0"/>
              <a:t>Extract: Pull data from a source</a:t>
            </a:r>
          </a:p>
          <a:p>
            <a:pPr lvl="1"/>
            <a:r>
              <a:rPr lang="en-US" sz="2000" dirty="0"/>
              <a:t>Files</a:t>
            </a:r>
          </a:p>
          <a:p>
            <a:pPr lvl="1"/>
            <a:r>
              <a:rPr lang="en-US" sz="2000" dirty="0"/>
              <a:t>Database</a:t>
            </a:r>
          </a:p>
          <a:p>
            <a:pPr lvl="1"/>
            <a:r>
              <a:rPr lang="en-US" sz="2000" dirty="0"/>
              <a:t>Reporting Tool</a:t>
            </a:r>
          </a:p>
          <a:p>
            <a:r>
              <a:rPr lang="en-US" sz="2400" dirty="0"/>
              <a:t>Transform: Modify the data to fit your needs</a:t>
            </a:r>
          </a:p>
          <a:p>
            <a:pPr lvl="1"/>
            <a:r>
              <a:rPr lang="en-US" sz="2000" dirty="0"/>
              <a:t>Add new columns like data source or timestamp</a:t>
            </a:r>
          </a:p>
          <a:p>
            <a:pPr lvl="1"/>
            <a:r>
              <a:rPr lang="en-US" sz="2000" dirty="0"/>
              <a:t>Remove unwanted data</a:t>
            </a:r>
          </a:p>
          <a:p>
            <a:pPr lvl="1"/>
            <a:r>
              <a:rPr lang="en-US" sz="2000" dirty="0"/>
              <a:t>Alter data with calculations</a:t>
            </a:r>
          </a:p>
          <a:p>
            <a:r>
              <a:rPr lang="en-US" sz="2400" dirty="0"/>
              <a:t>Load: Store in your database</a:t>
            </a:r>
          </a:p>
        </p:txBody>
      </p:sp>
      <p:sp>
        <p:nvSpPr>
          <p:cNvPr id="4" name="TextBox 3">
            <a:extLst>
              <a:ext uri="{FF2B5EF4-FFF2-40B4-BE49-F238E27FC236}">
                <a16:creationId xmlns:a16="http://schemas.microsoft.com/office/drawing/2014/main" id="{9783DA84-7BB6-49C5-AF05-B4E0B330EED5}"/>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ETL</a:t>
            </a:r>
          </a:p>
        </p:txBody>
      </p:sp>
    </p:spTree>
    <p:extLst>
      <p:ext uri="{BB962C8B-B14F-4D97-AF65-F5344CB8AC3E}">
        <p14:creationId xmlns:p14="http://schemas.microsoft.com/office/powerpoint/2010/main" val="294939646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a:xfrm>
            <a:off x="1069848" y="1986844"/>
            <a:ext cx="10058400" cy="4185356"/>
          </a:xfrm>
        </p:spPr>
        <p:txBody>
          <a:bodyPr/>
          <a:lstStyle/>
          <a:p>
            <a:r>
              <a:rPr lang="en-US" sz="2400" dirty="0"/>
              <a:t>Run an SQL count query to verify all data is there </a:t>
            </a:r>
          </a:p>
          <a:p>
            <a:r>
              <a:rPr lang="en-US" sz="2400" dirty="0"/>
              <a:t>SELECT COUNT(*) FROM </a:t>
            </a:r>
            <a:r>
              <a:rPr lang="en-US" sz="2400" dirty="0" err="1"/>
              <a:t>products_xxx</a:t>
            </a:r>
            <a:r>
              <a:rPr lang="en-US" sz="2400" dirty="0"/>
              <a:t>;</a:t>
            </a:r>
          </a:p>
          <a:p>
            <a:endParaRPr lang="en-US" sz="2400" dirty="0"/>
          </a:p>
          <a:p>
            <a:endParaRPr lang="en-US" sz="2400" dirty="0"/>
          </a:p>
        </p:txBody>
      </p:sp>
      <p:pic>
        <p:nvPicPr>
          <p:cNvPr id="4" name="Picture 3">
            <a:extLst>
              <a:ext uri="{FF2B5EF4-FFF2-40B4-BE49-F238E27FC236}">
                <a16:creationId xmlns:a16="http://schemas.microsoft.com/office/drawing/2014/main" id="{FB9D12B5-ABF5-492A-BD5A-5CC3C0C25957}"/>
              </a:ext>
            </a:extLst>
          </p:cNvPr>
          <p:cNvPicPr>
            <a:picLocks noChangeAspect="1"/>
          </p:cNvPicPr>
          <p:nvPr/>
        </p:nvPicPr>
        <p:blipFill>
          <a:blip r:embed="rId2"/>
          <a:stretch>
            <a:fillRect/>
          </a:stretch>
        </p:blipFill>
        <p:spPr>
          <a:xfrm>
            <a:off x="1176337" y="2847119"/>
            <a:ext cx="8156448" cy="3534197"/>
          </a:xfrm>
          <a:prstGeom prst="rect">
            <a:avLst/>
          </a:prstGeom>
        </p:spPr>
      </p:pic>
      <p:sp>
        <p:nvSpPr>
          <p:cNvPr id="8" name="TextBox 7">
            <a:extLst>
              <a:ext uri="{FF2B5EF4-FFF2-40B4-BE49-F238E27FC236}">
                <a16:creationId xmlns:a16="http://schemas.microsoft.com/office/drawing/2014/main" id="{4C300BFD-1F36-4DD8-B0BC-061E8F8BEBF2}"/>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Athena</a:t>
            </a:r>
          </a:p>
        </p:txBody>
      </p:sp>
      <p:pic>
        <p:nvPicPr>
          <p:cNvPr id="7" name="Picture 6">
            <a:extLst>
              <a:ext uri="{FF2B5EF4-FFF2-40B4-BE49-F238E27FC236}">
                <a16:creationId xmlns:a16="http://schemas.microsoft.com/office/drawing/2014/main" id="{F3BB6B8B-1F82-47DA-A431-502557D906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21264" y="60473"/>
            <a:ext cx="1622635" cy="1249038"/>
          </a:xfrm>
          <a:prstGeom prst="rect">
            <a:avLst/>
          </a:prstGeom>
          <a:blipFill dpi="0" rotWithShape="1">
            <a:blip r:embed="rId4">
              <a:alphaModFix amt="27000"/>
            </a:blip>
            <a:srcRect/>
            <a:tile tx="0" ty="0" sx="100000" sy="100000" flip="none" algn="tl"/>
          </a:blipFill>
        </p:spPr>
      </p:pic>
    </p:spTree>
    <p:extLst>
      <p:ext uri="{BB962C8B-B14F-4D97-AF65-F5344CB8AC3E}">
        <p14:creationId xmlns:p14="http://schemas.microsoft.com/office/powerpoint/2010/main" val="103528529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D4F8A39-AD13-4509-BC6E-E377AE6C4B30}"/>
              </a:ext>
            </a:extLst>
          </p:cNvPr>
          <p:cNvSpPr>
            <a:spLocks noGrp="1"/>
          </p:cNvSpPr>
          <p:nvPr>
            <p:ph idx="1"/>
          </p:nvPr>
        </p:nvSpPr>
        <p:spPr>
          <a:xfrm>
            <a:off x="1069848" y="2121408"/>
            <a:ext cx="8378952" cy="4050792"/>
          </a:xfrm>
        </p:spPr>
        <p:txBody>
          <a:bodyPr/>
          <a:lstStyle/>
          <a:p>
            <a:pPr lvl="1"/>
            <a:r>
              <a:rPr lang="en-US" sz="2600" dirty="0"/>
              <a:t>Create S3 bucket</a:t>
            </a:r>
          </a:p>
          <a:p>
            <a:pPr lvl="1"/>
            <a:r>
              <a:rPr lang="en-US" sz="2600" dirty="0"/>
              <a:t>Put file in S3</a:t>
            </a:r>
          </a:p>
          <a:p>
            <a:pPr lvl="1"/>
            <a:r>
              <a:rPr lang="en-US" sz="2600" dirty="0"/>
              <a:t>Create Glue Crawler</a:t>
            </a:r>
          </a:p>
          <a:p>
            <a:pPr lvl="1"/>
            <a:r>
              <a:rPr lang="en-US" sz="2600" dirty="0"/>
              <a:t>Query Athena </a:t>
            </a:r>
          </a:p>
          <a:p>
            <a:pPr lvl="1"/>
            <a:endParaRPr lang="en-US" sz="2600" dirty="0"/>
          </a:p>
          <a:p>
            <a:pPr marL="274320" lvl="1" indent="0">
              <a:buNone/>
            </a:pPr>
            <a:r>
              <a:rPr lang="en-US" sz="2600" dirty="0"/>
              <a:t>(Use US-EAST-1/N. Virginia Region)</a:t>
            </a:r>
          </a:p>
          <a:p>
            <a:pPr lvl="1"/>
            <a:endParaRPr lang="en-US" sz="2600" dirty="0"/>
          </a:p>
          <a:p>
            <a:pPr lvl="1"/>
            <a:endParaRPr lang="en-US" sz="2600" dirty="0"/>
          </a:p>
          <a:p>
            <a:pPr lvl="1"/>
            <a:endParaRPr lang="en-US" sz="2400" dirty="0"/>
          </a:p>
          <a:p>
            <a:pPr lvl="2"/>
            <a:endParaRPr lang="en-US" dirty="0"/>
          </a:p>
        </p:txBody>
      </p:sp>
      <p:sp>
        <p:nvSpPr>
          <p:cNvPr id="8" name="TextBox 7">
            <a:extLst>
              <a:ext uri="{FF2B5EF4-FFF2-40B4-BE49-F238E27FC236}">
                <a16:creationId xmlns:a16="http://schemas.microsoft.com/office/drawing/2014/main" id="{9FACEF44-6B8B-4126-9005-88B14971F405}"/>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Lab 2</a:t>
            </a:r>
          </a:p>
        </p:txBody>
      </p:sp>
    </p:spTree>
    <p:extLst>
      <p:ext uri="{BB962C8B-B14F-4D97-AF65-F5344CB8AC3E}">
        <p14:creationId xmlns:p14="http://schemas.microsoft.com/office/powerpoint/2010/main" val="199309777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86982E6-1EE2-4FE5-AD2C-9EEECD837658}"/>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pic>
        <p:nvPicPr>
          <p:cNvPr id="8" name="Picture 7">
            <a:extLst>
              <a:ext uri="{FF2B5EF4-FFF2-40B4-BE49-F238E27FC236}">
                <a16:creationId xmlns:a16="http://schemas.microsoft.com/office/drawing/2014/main" id="{0D39224A-6B40-4CEC-9298-8750ED16D1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1027" y="1743381"/>
            <a:ext cx="10115550" cy="4610100"/>
          </a:xfrm>
          <a:prstGeom prst="rect">
            <a:avLst/>
          </a:prstGeom>
        </p:spPr>
      </p:pic>
    </p:spTree>
    <p:extLst>
      <p:ext uri="{BB962C8B-B14F-4D97-AF65-F5344CB8AC3E}">
        <p14:creationId xmlns:p14="http://schemas.microsoft.com/office/powerpoint/2010/main" val="332208134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1DFB17AF-F34A-49A7-BBC3-015969EB7511}"/>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VPC</a:t>
            </a:r>
          </a:p>
        </p:txBody>
      </p:sp>
      <p:cxnSp>
        <p:nvCxnSpPr>
          <p:cNvPr id="15" name="Connector: Elbow 14">
            <a:extLst>
              <a:ext uri="{FF2B5EF4-FFF2-40B4-BE49-F238E27FC236}">
                <a16:creationId xmlns:a16="http://schemas.microsoft.com/office/drawing/2014/main" id="{9F5019BF-CC15-48DA-9F68-DB84226B82DE}"/>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FCF2834E-CD44-485F-A35A-BB63EF7566F8}"/>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S3 endpoint</a:t>
            </a:r>
          </a:p>
        </p:txBody>
      </p:sp>
      <p:pic>
        <p:nvPicPr>
          <p:cNvPr id="2" name="Picture 1">
            <a:extLst>
              <a:ext uri="{FF2B5EF4-FFF2-40B4-BE49-F238E27FC236}">
                <a16:creationId xmlns:a16="http://schemas.microsoft.com/office/drawing/2014/main" id="{77578C6F-455D-4F72-ADBF-91D3BC27968F}"/>
              </a:ext>
            </a:extLst>
          </p:cNvPr>
          <p:cNvPicPr>
            <a:picLocks noChangeAspect="1"/>
          </p:cNvPicPr>
          <p:nvPr/>
        </p:nvPicPr>
        <p:blipFill>
          <a:blip r:embed="rId3"/>
          <a:stretch>
            <a:fillRect/>
          </a:stretch>
        </p:blipFill>
        <p:spPr>
          <a:xfrm>
            <a:off x="6186313" y="1332242"/>
            <a:ext cx="4610100" cy="4924425"/>
          </a:xfrm>
          <a:prstGeom prst="rect">
            <a:avLst/>
          </a:prstGeom>
          <a:ln>
            <a:solidFill>
              <a:schemeClr val="tx1"/>
            </a:solidFill>
          </a:ln>
        </p:spPr>
      </p:pic>
      <p:sp>
        <p:nvSpPr>
          <p:cNvPr id="18" name="Oval 17">
            <a:extLst>
              <a:ext uri="{FF2B5EF4-FFF2-40B4-BE49-F238E27FC236}">
                <a16:creationId xmlns:a16="http://schemas.microsoft.com/office/drawing/2014/main" id="{6BCA6C7A-FC4C-4257-B502-9417CCFE9810}"/>
              </a:ext>
            </a:extLst>
          </p:cNvPr>
          <p:cNvSpPr/>
          <p:nvPr/>
        </p:nvSpPr>
        <p:spPr>
          <a:xfrm>
            <a:off x="6186313" y="4879404"/>
            <a:ext cx="706856" cy="467187"/>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9" name="Oval 18">
            <a:extLst>
              <a:ext uri="{FF2B5EF4-FFF2-40B4-BE49-F238E27FC236}">
                <a16:creationId xmlns:a16="http://schemas.microsoft.com/office/drawing/2014/main" id="{C12CBACC-F520-4531-8502-617FF77DAC98}"/>
              </a:ext>
            </a:extLst>
          </p:cNvPr>
          <p:cNvSpPr/>
          <p:nvPr/>
        </p:nvSpPr>
        <p:spPr>
          <a:xfrm>
            <a:off x="7976595" y="1246424"/>
            <a:ext cx="1529146" cy="583220"/>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23" name="TextBox 22">
            <a:extLst>
              <a:ext uri="{FF2B5EF4-FFF2-40B4-BE49-F238E27FC236}">
                <a16:creationId xmlns:a16="http://schemas.microsoft.com/office/drawing/2014/main" id="{87C0CCD3-F0B1-48B7-93D4-3E89D9A0B041}"/>
              </a:ext>
            </a:extLst>
          </p:cNvPr>
          <p:cNvSpPr txBox="1"/>
          <p:nvPr/>
        </p:nvSpPr>
        <p:spPr>
          <a:xfrm>
            <a:off x="621245" y="3286998"/>
            <a:ext cx="4041189" cy="1200329"/>
          </a:xfrm>
          <a:prstGeom prst="rect">
            <a:avLst/>
          </a:prstGeom>
          <a:noFill/>
        </p:spPr>
        <p:txBody>
          <a:bodyPr wrap="square" rtlCol="0">
            <a:spAutoFit/>
          </a:bodyPr>
          <a:lstStyle/>
          <a:p>
            <a:r>
              <a:rPr lang="en-US" sz="2400" dirty="0">
                <a:solidFill>
                  <a:srgbClr val="FF0000"/>
                </a:solidFill>
              </a:rPr>
              <a:t>We need to create a S3 endpoint for Glue to access S3 </a:t>
            </a:r>
            <a:endParaRPr lang="en-US" sz="3200" dirty="0">
              <a:solidFill>
                <a:srgbClr val="FF0000"/>
              </a:solidFill>
            </a:endParaRPr>
          </a:p>
        </p:txBody>
      </p:sp>
      <p:pic>
        <p:nvPicPr>
          <p:cNvPr id="1026" name="Picture 2" descr="Image result for aws vpc icon">
            <a:extLst>
              <a:ext uri="{FF2B5EF4-FFF2-40B4-BE49-F238E27FC236}">
                <a16:creationId xmlns:a16="http://schemas.microsoft.com/office/drawing/2014/main" id="{92E0D455-FBFA-47DD-9E14-684DDD05B0B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98814" y="-67292"/>
            <a:ext cx="1378171" cy="13781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5429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3"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1DFB17AF-F34A-49A7-BBC3-015969EB7511}"/>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VPC</a:t>
            </a:r>
          </a:p>
        </p:txBody>
      </p:sp>
      <p:cxnSp>
        <p:nvCxnSpPr>
          <p:cNvPr id="15" name="Connector: Elbow 14">
            <a:extLst>
              <a:ext uri="{FF2B5EF4-FFF2-40B4-BE49-F238E27FC236}">
                <a16:creationId xmlns:a16="http://schemas.microsoft.com/office/drawing/2014/main" id="{9F5019BF-CC15-48DA-9F68-DB84226B82DE}"/>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FCF2834E-CD44-485F-A35A-BB63EF7566F8}"/>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S3 endpoint</a:t>
            </a:r>
          </a:p>
        </p:txBody>
      </p:sp>
      <p:pic>
        <p:nvPicPr>
          <p:cNvPr id="4" name="Picture 3">
            <a:extLst>
              <a:ext uri="{FF2B5EF4-FFF2-40B4-BE49-F238E27FC236}">
                <a16:creationId xmlns:a16="http://schemas.microsoft.com/office/drawing/2014/main" id="{530BC1AD-BB0A-4B50-A5E7-1509FADC4FF3}"/>
              </a:ext>
            </a:extLst>
          </p:cNvPr>
          <p:cNvPicPr>
            <a:picLocks noChangeAspect="1"/>
          </p:cNvPicPr>
          <p:nvPr/>
        </p:nvPicPr>
        <p:blipFill>
          <a:blip r:embed="rId2"/>
          <a:stretch>
            <a:fillRect/>
          </a:stretch>
        </p:blipFill>
        <p:spPr>
          <a:xfrm>
            <a:off x="4056123" y="1557496"/>
            <a:ext cx="7960362" cy="4501722"/>
          </a:xfrm>
          <a:prstGeom prst="rect">
            <a:avLst/>
          </a:prstGeom>
          <a:ln>
            <a:solidFill>
              <a:schemeClr val="tx1"/>
            </a:solidFill>
          </a:ln>
        </p:spPr>
      </p:pic>
      <p:cxnSp>
        <p:nvCxnSpPr>
          <p:cNvPr id="12" name="Straight Arrow Connector 11">
            <a:extLst>
              <a:ext uri="{FF2B5EF4-FFF2-40B4-BE49-F238E27FC236}">
                <a16:creationId xmlns:a16="http://schemas.microsoft.com/office/drawing/2014/main" id="{43DD2CF7-E021-4CDC-AAA2-7D4DA08E366E}"/>
              </a:ext>
            </a:extLst>
          </p:cNvPr>
          <p:cNvCxnSpPr>
            <a:cxnSpLocks/>
            <a:stCxn id="14" idx="3"/>
          </p:cNvCxnSpPr>
          <p:nvPr/>
        </p:nvCxnSpPr>
        <p:spPr>
          <a:xfrm>
            <a:off x="3145026" y="2636987"/>
            <a:ext cx="2001405" cy="239142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39CCB275-844A-46B1-BDEE-9EEDE2C60D61}"/>
              </a:ext>
            </a:extLst>
          </p:cNvPr>
          <p:cNvSpPr txBox="1"/>
          <p:nvPr/>
        </p:nvSpPr>
        <p:spPr>
          <a:xfrm>
            <a:off x="440267" y="2036822"/>
            <a:ext cx="2704759" cy="1200329"/>
          </a:xfrm>
          <a:prstGeom prst="rect">
            <a:avLst/>
          </a:prstGeom>
          <a:noFill/>
        </p:spPr>
        <p:txBody>
          <a:bodyPr wrap="square" rtlCol="0">
            <a:spAutoFit/>
          </a:bodyPr>
          <a:lstStyle/>
          <a:p>
            <a:r>
              <a:rPr lang="en-US" sz="2400" dirty="0">
                <a:solidFill>
                  <a:srgbClr val="FF0000"/>
                </a:solidFill>
              </a:rPr>
              <a:t>Select the S3 Service for Glue to access S3 </a:t>
            </a:r>
            <a:endParaRPr lang="en-US" sz="3200" dirty="0">
              <a:solidFill>
                <a:srgbClr val="FF0000"/>
              </a:solidFill>
            </a:endParaRPr>
          </a:p>
        </p:txBody>
      </p:sp>
      <p:pic>
        <p:nvPicPr>
          <p:cNvPr id="9" name="Picture 2" descr="Image result for aws vpc icon">
            <a:extLst>
              <a:ext uri="{FF2B5EF4-FFF2-40B4-BE49-F238E27FC236}">
                <a16:creationId xmlns:a16="http://schemas.microsoft.com/office/drawing/2014/main" id="{A725D117-B5EC-4BA5-9D2A-8C626235FC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8814" y="-67292"/>
            <a:ext cx="1378171" cy="13781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189870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AE5546F-12AD-4D1F-812E-0E404B0DB895}"/>
              </a:ext>
            </a:extLst>
          </p:cNvPr>
          <p:cNvPicPr>
            <a:picLocks noChangeAspect="1"/>
          </p:cNvPicPr>
          <p:nvPr/>
        </p:nvPicPr>
        <p:blipFill>
          <a:blip r:embed="rId2"/>
          <a:stretch>
            <a:fillRect/>
          </a:stretch>
        </p:blipFill>
        <p:spPr>
          <a:xfrm>
            <a:off x="3226665" y="1373672"/>
            <a:ext cx="7904374" cy="5314457"/>
          </a:xfrm>
          <a:prstGeom prst="rect">
            <a:avLst/>
          </a:prstGeom>
          <a:ln>
            <a:solidFill>
              <a:schemeClr val="tx1"/>
            </a:solidFill>
          </a:ln>
        </p:spPr>
      </p:pic>
      <p:sp>
        <p:nvSpPr>
          <p:cNvPr id="13" name="TextBox 12">
            <a:extLst>
              <a:ext uri="{FF2B5EF4-FFF2-40B4-BE49-F238E27FC236}">
                <a16:creationId xmlns:a16="http://schemas.microsoft.com/office/drawing/2014/main" id="{1DFB17AF-F34A-49A7-BBC3-015969EB7511}"/>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VPC</a:t>
            </a:r>
          </a:p>
        </p:txBody>
      </p:sp>
      <p:cxnSp>
        <p:nvCxnSpPr>
          <p:cNvPr id="15" name="Connector: Elbow 14">
            <a:extLst>
              <a:ext uri="{FF2B5EF4-FFF2-40B4-BE49-F238E27FC236}">
                <a16:creationId xmlns:a16="http://schemas.microsoft.com/office/drawing/2014/main" id="{9F5019BF-CC15-48DA-9F68-DB84226B82DE}"/>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FCF2834E-CD44-485F-A35A-BB63EF7566F8}"/>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S3 endpoint</a:t>
            </a:r>
          </a:p>
        </p:txBody>
      </p:sp>
      <p:cxnSp>
        <p:nvCxnSpPr>
          <p:cNvPr id="12" name="Straight Arrow Connector 11">
            <a:extLst>
              <a:ext uri="{FF2B5EF4-FFF2-40B4-BE49-F238E27FC236}">
                <a16:creationId xmlns:a16="http://schemas.microsoft.com/office/drawing/2014/main" id="{43DD2CF7-E021-4CDC-AAA2-7D4DA08E366E}"/>
              </a:ext>
            </a:extLst>
          </p:cNvPr>
          <p:cNvCxnSpPr>
            <a:cxnSpLocks/>
            <a:stCxn id="14" idx="3"/>
          </p:cNvCxnSpPr>
          <p:nvPr/>
        </p:nvCxnSpPr>
        <p:spPr>
          <a:xfrm flipV="1">
            <a:off x="2602524" y="1477045"/>
            <a:ext cx="1507252" cy="33855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39CCB275-844A-46B1-BDEE-9EEDE2C60D61}"/>
              </a:ext>
            </a:extLst>
          </p:cNvPr>
          <p:cNvSpPr txBox="1"/>
          <p:nvPr/>
        </p:nvSpPr>
        <p:spPr>
          <a:xfrm>
            <a:off x="369930" y="1584767"/>
            <a:ext cx="2232594" cy="461665"/>
          </a:xfrm>
          <a:prstGeom prst="rect">
            <a:avLst/>
          </a:prstGeom>
          <a:noFill/>
        </p:spPr>
        <p:txBody>
          <a:bodyPr wrap="square" rtlCol="0">
            <a:spAutoFit/>
          </a:bodyPr>
          <a:lstStyle/>
          <a:p>
            <a:r>
              <a:rPr lang="en-US" sz="2400" dirty="0">
                <a:solidFill>
                  <a:srgbClr val="FF0000"/>
                </a:solidFill>
              </a:rPr>
              <a:t>Choose VPC</a:t>
            </a:r>
            <a:endParaRPr lang="en-US" sz="3200" dirty="0">
              <a:solidFill>
                <a:srgbClr val="FF0000"/>
              </a:solidFill>
            </a:endParaRPr>
          </a:p>
        </p:txBody>
      </p:sp>
      <p:cxnSp>
        <p:nvCxnSpPr>
          <p:cNvPr id="22" name="Straight Arrow Connector 21">
            <a:extLst>
              <a:ext uri="{FF2B5EF4-FFF2-40B4-BE49-F238E27FC236}">
                <a16:creationId xmlns:a16="http://schemas.microsoft.com/office/drawing/2014/main" id="{726A715A-AA28-42B2-9502-5EEE27435BC1}"/>
              </a:ext>
            </a:extLst>
          </p:cNvPr>
          <p:cNvCxnSpPr>
            <a:cxnSpLocks/>
            <a:stCxn id="25" idx="3"/>
          </p:cNvCxnSpPr>
          <p:nvPr/>
        </p:nvCxnSpPr>
        <p:spPr>
          <a:xfrm flipV="1">
            <a:off x="2747552" y="3084489"/>
            <a:ext cx="1795978" cy="70788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89CDEFC2-9EC3-4B74-9927-00D243CCCCEA}"/>
              </a:ext>
            </a:extLst>
          </p:cNvPr>
          <p:cNvSpPr txBox="1"/>
          <p:nvPr/>
        </p:nvSpPr>
        <p:spPr>
          <a:xfrm>
            <a:off x="369930" y="3192209"/>
            <a:ext cx="2377622" cy="1200329"/>
          </a:xfrm>
          <a:prstGeom prst="rect">
            <a:avLst/>
          </a:prstGeom>
          <a:noFill/>
        </p:spPr>
        <p:txBody>
          <a:bodyPr wrap="square" rtlCol="0">
            <a:spAutoFit/>
          </a:bodyPr>
          <a:lstStyle/>
          <a:p>
            <a:r>
              <a:rPr lang="en-US" sz="2400" dirty="0">
                <a:solidFill>
                  <a:srgbClr val="FF0000"/>
                </a:solidFill>
              </a:rPr>
              <a:t>Choose to add to the Route Table</a:t>
            </a:r>
          </a:p>
        </p:txBody>
      </p:sp>
      <p:pic>
        <p:nvPicPr>
          <p:cNvPr id="31" name="Picture 2" descr="Image result for aws vpc icon">
            <a:extLst>
              <a:ext uri="{FF2B5EF4-FFF2-40B4-BE49-F238E27FC236}">
                <a16:creationId xmlns:a16="http://schemas.microsoft.com/office/drawing/2014/main" id="{E6210832-6E23-40DE-B379-74C4A1A605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8814" y="-67292"/>
            <a:ext cx="1378171" cy="13781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513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284FD17-D3ED-4736-823E-9831718AAEB7}"/>
              </a:ext>
            </a:extLst>
          </p:cNvPr>
          <p:cNvPicPr>
            <a:picLocks noChangeAspect="1"/>
          </p:cNvPicPr>
          <p:nvPr/>
        </p:nvPicPr>
        <p:blipFill>
          <a:blip r:embed="rId2"/>
          <a:stretch>
            <a:fillRect/>
          </a:stretch>
        </p:blipFill>
        <p:spPr>
          <a:xfrm>
            <a:off x="1545588" y="1785655"/>
            <a:ext cx="9509464" cy="4546115"/>
          </a:xfrm>
          <a:prstGeom prst="rect">
            <a:avLst/>
          </a:prstGeom>
          <a:ln>
            <a:solidFill>
              <a:schemeClr val="tx1"/>
            </a:solidFill>
          </a:ln>
        </p:spPr>
      </p:pic>
      <p:sp>
        <p:nvSpPr>
          <p:cNvPr id="6" name="TextBox 5">
            <a:extLst>
              <a:ext uri="{FF2B5EF4-FFF2-40B4-BE49-F238E27FC236}">
                <a16:creationId xmlns:a16="http://schemas.microsoft.com/office/drawing/2014/main" id="{BCC69821-9C59-4CC2-9D28-AFECAC846BE8}"/>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VPC</a:t>
            </a:r>
          </a:p>
        </p:txBody>
      </p:sp>
      <p:cxnSp>
        <p:nvCxnSpPr>
          <p:cNvPr id="7" name="Connector: Elbow 6">
            <a:extLst>
              <a:ext uri="{FF2B5EF4-FFF2-40B4-BE49-F238E27FC236}">
                <a16:creationId xmlns:a16="http://schemas.microsoft.com/office/drawing/2014/main" id="{94C07EA6-12E7-48C7-9FE0-808F767AF38F}"/>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C0F3275-FC01-46C2-8B4C-86815066DD22}"/>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S3 endpoint</a:t>
            </a:r>
          </a:p>
        </p:txBody>
      </p:sp>
      <p:sp>
        <p:nvSpPr>
          <p:cNvPr id="9" name="Oval 8">
            <a:extLst>
              <a:ext uri="{FF2B5EF4-FFF2-40B4-BE49-F238E27FC236}">
                <a16:creationId xmlns:a16="http://schemas.microsoft.com/office/drawing/2014/main" id="{2E391894-19FF-4EE6-80E4-5E6973F27B26}"/>
              </a:ext>
            </a:extLst>
          </p:cNvPr>
          <p:cNvSpPr/>
          <p:nvPr/>
        </p:nvSpPr>
        <p:spPr>
          <a:xfrm>
            <a:off x="9725009" y="5797899"/>
            <a:ext cx="1330043" cy="551016"/>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pic>
        <p:nvPicPr>
          <p:cNvPr id="10" name="Picture 2" descr="Image result for aws vpc icon">
            <a:extLst>
              <a:ext uri="{FF2B5EF4-FFF2-40B4-BE49-F238E27FC236}">
                <a16:creationId xmlns:a16="http://schemas.microsoft.com/office/drawing/2014/main" id="{DEFD3DFA-163B-4373-BD3E-304194424D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8814" y="-67292"/>
            <a:ext cx="1378171" cy="13781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380363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F6FF985-2537-4B24-A26A-55C007AC3F21}"/>
              </a:ext>
            </a:extLst>
          </p:cNvPr>
          <p:cNvPicPr>
            <a:picLocks noChangeAspect="1"/>
          </p:cNvPicPr>
          <p:nvPr/>
        </p:nvPicPr>
        <p:blipFill>
          <a:blip r:embed="rId3"/>
          <a:stretch>
            <a:fillRect/>
          </a:stretch>
        </p:blipFill>
        <p:spPr>
          <a:xfrm>
            <a:off x="1650272" y="69582"/>
            <a:ext cx="1097280" cy="1097280"/>
          </a:xfrm>
          <a:prstGeom prst="rect">
            <a:avLst/>
          </a:prstGeom>
        </p:spPr>
      </p:pic>
      <p:pic>
        <p:nvPicPr>
          <p:cNvPr id="5" name="Picture 4">
            <a:extLst>
              <a:ext uri="{FF2B5EF4-FFF2-40B4-BE49-F238E27FC236}">
                <a16:creationId xmlns:a16="http://schemas.microsoft.com/office/drawing/2014/main" id="{9A1D0308-C16B-4079-87CC-54C5C400FB4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1985" y="2076132"/>
            <a:ext cx="11708030" cy="1867787"/>
          </a:xfrm>
          <a:prstGeom prst="rect">
            <a:avLst/>
          </a:prstGeom>
          <a:ln>
            <a:solidFill>
              <a:schemeClr val="tx1"/>
            </a:solidFill>
          </a:ln>
        </p:spPr>
      </p:pic>
      <p:cxnSp>
        <p:nvCxnSpPr>
          <p:cNvPr id="6" name="Straight Arrow Connector 5">
            <a:extLst>
              <a:ext uri="{FF2B5EF4-FFF2-40B4-BE49-F238E27FC236}">
                <a16:creationId xmlns:a16="http://schemas.microsoft.com/office/drawing/2014/main" id="{24EAEA43-F636-4C8A-87E6-1750B2C84B4F}"/>
              </a:ext>
            </a:extLst>
          </p:cNvPr>
          <p:cNvCxnSpPr>
            <a:cxnSpLocks/>
            <a:stCxn id="10" idx="0"/>
          </p:cNvCxnSpPr>
          <p:nvPr/>
        </p:nvCxnSpPr>
        <p:spPr>
          <a:xfrm flipH="1" flipV="1">
            <a:off x="930539" y="2672726"/>
            <a:ext cx="1542362" cy="178480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4B97D7D-57E7-4664-BE48-D94F11542C9A}"/>
              </a:ext>
            </a:extLst>
          </p:cNvPr>
          <p:cNvSpPr txBox="1"/>
          <p:nvPr/>
        </p:nvSpPr>
        <p:spPr>
          <a:xfrm>
            <a:off x="241985" y="4457530"/>
            <a:ext cx="4461832" cy="1200329"/>
          </a:xfrm>
          <a:prstGeom prst="rect">
            <a:avLst/>
          </a:prstGeom>
          <a:noFill/>
        </p:spPr>
        <p:txBody>
          <a:bodyPr wrap="square" rtlCol="0">
            <a:spAutoFit/>
          </a:bodyPr>
          <a:lstStyle/>
          <a:p>
            <a:r>
              <a:rPr lang="en-US" sz="2400" dirty="0">
                <a:solidFill>
                  <a:srgbClr val="FF0000"/>
                </a:solidFill>
              </a:rPr>
              <a:t>Click on “Add Connection” to create a connection to the Redshift cluster</a:t>
            </a:r>
          </a:p>
        </p:txBody>
      </p:sp>
      <p:sp>
        <p:nvSpPr>
          <p:cNvPr id="9" name="TextBox 8">
            <a:extLst>
              <a:ext uri="{FF2B5EF4-FFF2-40B4-BE49-F238E27FC236}">
                <a16:creationId xmlns:a16="http://schemas.microsoft.com/office/drawing/2014/main" id="{A631F916-0567-4E17-80B1-5E6AE0F045D0}"/>
              </a:ext>
            </a:extLst>
          </p:cNvPr>
          <p:cNvSpPr txBox="1"/>
          <p:nvPr/>
        </p:nvSpPr>
        <p:spPr>
          <a:xfrm>
            <a:off x="6183591" y="852626"/>
            <a:ext cx="4461832" cy="830997"/>
          </a:xfrm>
          <a:prstGeom prst="rect">
            <a:avLst/>
          </a:prstGeom>
          <a:noFill/>
        </p:spPr>
        <p:txBody>
          <a:bodyPr wrap="square" rtlCol="0">
            <a:spAutoFit/>
          </a:bodyPr>
          <a:lstStyle/>
          <a:p>
            <a:r>
              <a:rPr lang="en-US" sz="2400" dirty="0">
                <a:solidFill>
                  <a:srgbClr val="FF0000"/>
                </a:solidFill>
              </a:rPr>
              <a:t>Go to Glue in services and click on connections</a:t>
            </a:r>
          </a:p>
        </p:txBody>
      </p:sp>
      <p:sp>
        <p:nvSpPr>
          <p:cNvPr id="7" name="TextBox 6">
            <a:extLst>
              <a:ext uri="{FF2B5EF4-FFF2-40B4-BE49-F238E27FC236}">
                <a16:creationId xmlns:a16="http://schemas.microsoft.com/office/drawing/2014/main" id="{625DB504-90B2-4A2F-820F-8B690E2C60DB}"/>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8" name="Connector: Elbow 7">
            <a:extLst>
              <a:ext uri="{FF2B5EF4-FFF2-40B4-BE49-F238E27FC236}">
                <a16:creationId xmlns:a16="http://schemas.microsoft.com/office/drawing/2014/main" id="{A77D1243-F82D-4A4D-AAC2-98BAE4B23B5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4105556-7D70-4393-A6E0-0EE4413B75D2}"/>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connection to Redshift</a:t>
            </a:r>
          </a:p>
        </p:txBody>
      </p:sp>
    </p:spTree>
    <p:extLst>
      <p:ext uri="{BB962C8B-B14F-4D97-AF65-F5344CB8AC3E}">
        <p14:creationId xmlns:p14="http://schemas.microsoft.com/office/powerpoint/2010/main" val="607367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008985DD-2D27-45F1-8BB4-88BFEAD6B438}"/>
              </a:ext>
            </a:extLst>
          </p:cNvPr>
          <p:cNvPicPr>
            <a:picLocks noChangeAspect="1"/>
          </p:cNvPicPr>
          <p:nvPr/>
        </p:nvPicPr>
        <p:blipFill>
          <a:blip r:embed="rId2"/>
          <a:stretch>
            <a:fillRect/>
          </a:stretch>
        </p:blipFill>
        <p:spPr>
          <a:xfrm>
            <a:off x="1650272" y="69582"/>
            <a:ext cx="1097280" cy="1097280"/>
          </a:xfrm>
          <a:prstGeom prst="rect">
            <a:avLst/>
          </a:prstGeom>
        </p:spPr>
      </p:pic>
      <p:sp>
        <p:nvSpPr>
          <p:cNvPr id="12" name="TextBox 11">
            <a:extLst>
              <a:ext uri="{FF2B5EF4-FFF2-40B4-BE49-F238E27FC236}">
                <a16:creationId xmlns:a16="http://schemas.microsoft.com/office/drawing/2014/main" id="{CB2207A0-09D4-498B-9FB8-A34739944E50}"/>
              </a:ext>
            </a:extLst>
          </p:cNvPr>
          <p:cNvSpPr txBox="1"/>
          <p:nvPr/>
        </p:nvSpPr>
        <p:spPr>
          <a:xfrm>
            <a:off x="8362122" y="1262260"/>
            <a:ext cx="3562404" cy="830997"/>
          </a:xfrm>
          <a:prstGeom prst="rect">
            <a:avLst/>
          </a:prstGeom>
          <a:noFill/>
        </p:spPr>
        <p:txBody>
          <a:bodyPr wrap="square" rtlCol="0">
            <a:spAutoFit/>
          </a:bodyPr>
          <a:lstStyle/>
          <a:p>
            <a:r>
              <a:rPr lang="en-US" sz="2400" dirty="0">
                <a:solidFill>
                  <a:srgbClr val="FF0000"/>
                </a:solidFill>
              </a:rPr>
              <a:t>Name of the connection: glue-tutorial-XXX</a:t>
            </a:r>
          </a:p>
        </p:txBody>
      </p:sp>
      <p:sp>
        <p:nvSpPr>
          <p:cNvPr id="18" name="TextBox 17">
            <a:extLst>
              <a:ext uri="{FF2B5EF4-FFF2-40B4-BE49-F238E27FC236}">
                <a16:creationId xmlns:a16="http://schemas.microsoft.com/office/drawing/2014/main" id="{2EA3EAEA-8F80-443D-8476-4E8C6119C1E4}"/>
              </a:ext>
            </a:extLst>
          </p:cNvPr>
          <p:cNvSpPr txBox="1"/>
          <p:nvPr/>
        </p:nvSpPr>
        <p:spPr>
          <a:xfrm>
            <a:off x="8362123" y="3016585"/>
            <a:ext cx="3708418" cy="830997"/>
          </a:xfrm>
          <a:prstGeom prst="rect">
            <a:avLst/>
          </a:prstGeom>
          <a:noFill/>
        </p:spPr>
        <p:txBody>
          <a:bodyPr wrap="square" rtlCol="0">
            <a:spAutoFit/>
          </a:bodyPr>
          <a:lstStyle/>
          <a:p>
            <a:r>
              <a:rPr lang="en-US" sz="2400" dirty="0">
                <a:solidFill>
                  <a:srgbClr val="FF0000"/>
                </a:solidFill>
              </a:rPr>
              <a:t>The connection type should be JDBC</a:t>
            </a:r>
          </a:p>
        </p:txBody>
      </p:sp>
      <p:pic>
        <p:nvPicPr>
          <p:cNvPr id="4" name="Picture 3">
            <a:extLst>
              <a:ext uri="{FF2B5EF4-FFF2-40B4-BE49-F238E27FC236}">
                <a16:creationId xmlns:a16="http://schemas.microsoft.com/office/drawing/2014/main" id="{059BEDA0-62DC-475F-9E20-C9E5D7BE4F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7475" y="1643005"/>
            <a:ext cx="7532208" cy="3821624"/>
          </a:xfrm>
          <a:prstGeom prst="rect">
            <a:avLst/>
          </a:prstGeom>
          <a:ln>
            <a:solidFill>
              <a:schemeClr val="tx1"/>
            </a:solidFill>
          </a:ln>
        </p:spPr>
      </p:pic>
      <p:cxnSp>
        <p:nvCxnSpPr>
          <p:cNvPr id="11" name="Straight Arrow Connector 10">
            <a:extLst>
              <a:ext uri="{FF2B5EF4-FFF2-40B4-BE49-F238E27FC236}">
                <a16:creationId xmlns:a16="http://schemas.microsoft.com/office/drawing/2014/main" id="{3F66FEF6-D017-4D5E-B29B-50053F7BDC50}"/>
              </a:ext>
            </a:extLst>
          </p:cNvPr>
          <p:cNvCxnSpPr>
            <a:cxnSpLocks/>
            <a:stCxn id="12" idx="1"/>
          </p:cNvCxnSpPr>
          <p:nvPr/>
        </p:nvCxnSpPr>
        <p:spPr>
          <a:xfrm flipH="1">
            <a:off x="3107032" y="1677759"/>
            <a:ext cx="5255090" cy="823901"/>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451B2084-9E3C-4C21-85F6-AF6E8D55BEF0}"/>
              </a:ext>
            </a:extLst>
          </p:cNvPr>
          <p:cNvCxnSpPr>
            <a:cxnSpLocks/>
            <a:stCxn id="18" idx="1"/>
          </p:cNvCxnSpPr>
          <p:nvPr/>
        </p:nvCxnSpPr>
        <p:spPr>
          <a:xfrm flipH="1" flipV="1">
            <a:off x="3461659" y="3189514"/>
            <a:ext cx="4900464" cy="24257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611D3B72-BE3B-4C23-ADD9-040F435FE3DD}"/>
              </a:ext>
            </a:extLst>
          </p:cNvPr>
          <p:cNvSpPr/>
          <p:nvPr/>
        </p:nvSpPr>
        <p:spPr>
          <a:xfrm>
            <a:off x="3577674" y="4346224"/>
            <a:ext cx="750974" cy="467187"/>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0" name="TextBox 9">
            <a:extLst>
              <a:ext uri="{FF2B5EF4-FFF2-40B4-BE49-F238E27FC236}">
                <a16:creationId xmlns:a16="http://schemas.microsoft.com/office/drawing/2014/main" id="{FA5133E5-A1E0-4FF8-8740-F80AD3ADB352}"/>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14" name="Connector: Elbow 13">
            <a:extLst>
              <a:ext uri="{FF2B5EF4-FFF2-40B4-BE49-F238E27FC236}">
                <a16:creationId xmlns:a16="http://schemas.microsoft.com/office/drawing/2014/main" id="{2C9E8B59-7CFA-45CF-9C1D-3AB9C08AA82D}"/>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C2BF51C8-60D6-4B0C-87FD-3DD301E1D0AD}"/>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connection to Redshift</a:t>
            </a:r>
          </a:p>
        </p:txBody>
      </p:sp>
    </p:spTree>
    <p:extLst>
      <p:ext uri="{BB962C8B-B14F-4D97-AF65-F5344CB8AC3E}">
        <p14:creationId xmlns:p14="http://schemas.microsoft.com/office/powerpoint/2010/main" val="3868744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9"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9D3A120C-EAD4-48D1-ABA9-C2E42E5A9C7D}"/>
              </a:ext>
            </a:extLst>
          </p:cNvPr>
          <p:cNvPicPr>
            <a:picLocks noChangeAspect="1"/>
          </p:cNvPicPr>
          <p:nvPr/>
        </p:nvPicPr>
        <p:blipFill>
          <a:blip r:embed="rId2"/>
          <a:stretch>
            <a:fillRect/>
          </a:stretch>
        </p:blipFill>
        <p:spPr>
          <a:xfrm>
            <a:off x="1650272" y="69582"/>
            <a:ext cx="1097280" cy="1097280"/>
          </a:xfrm>
          <a:prstGeom prst="rect">
            <a:avLst/>
          </a:prstGeom>
        </p:spPr>
      </p:pic>
      <p:pic>
        <p:nvPicPr>
          <p:cNvPr id="5" name="Picture 4">
            <a:extLst>
              <a:ext uri="{FF2B5EF4-FFF2-40B4-BE49-F238E27FC236}">
                <a16:creationId xmlns:a16="http://schemas.microsoft.com/office/drawing/2014/main" id="{F9655295-5ACD-414E-962E-E015069010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95001" y="1004340"/>
            <a:ext cx="6088908" cy="5646909"/>
          </a:xfrm>
          <a:prstGeom prst="rect">
            <a:avLst/>
          </a:prstGeom>
          <a:ln>
            <a:solidFill>
              <a:schemeClr val="tx1"/>
            </a:solidFill>
          </a:ln>
        </p:spPr>
      </p:pic>
      <p:cxnSp>
        <p:nvCxnSpPr>
          <p:cNvPr id="6" name="Straight Arrow Connector 5">
            <a:extLst>
              <a:ext uri="{FF2B5EF4-FFF2-40B4-BE49-F238E27FC236}">
                <a16:creationId xmlns:a16="http://schemas.microsoft.com/office/drawing/2014/main" id="{2F5034AD-CDAD-4CD3-896B-CE920AB92517}"/>
              </a:ext>
            </a:extLst>
          </p:cNvPr>
          <p:cNvCxnSpPr>
            <a:cxnSpLocks/>
            <a:stCxn id="25" idx="3"/>
          </p:cNvCxnSpPr>
          <p:nvPr/>
        </p:nvCxnSpPr>
        <p:spPr>
          <a:xfrm flipV="1">
            <a:off x="2416629" y="1927670"/>
            <a:ext cx="3222171" cy="259647"/>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5DB23941-BFA8-4E85-BFA2-79B0478756C6}"/>
              </a:ext>
            </a:extLst>
          </p:cNvPr>
          <p:cNvCxnSpPr>
            <a:cxnSpLocks/>
            <a:stCxn id="35" idx="3"/>
          </p:cNvCxnSpPr>
          <p:nvPr/>
        </p:nvCxnSpPr>
        <p:spPr>
          <a:xfrm>
            <a:off x="4190999" y="4926458"/>
            <a:ext cx="1447801" cy="3606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A111EF09-9068-469E-AAC3-350E7D546267}"/>
              </a:ext>
            </a:extLst>
          </p:cNvPr>
          <p:cNvCxnSpPr>
            <a:cxnSpLocks/>
            <a:stCxn id="35" idx="3"/>
          </p:cNvCxnSpPr>
          <p:nvPr/>
        </p:nvCxnSpPr>
        <p:spPr>
          <a:xfrm>
            <a:off x="4190999" y="4926458"/>
            <a:ext cx="1524001" cy="135769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02F89B5E-B257-46BB-AAE9-D987CF3CBC20}"/>
              </a:ext>
            </a:extLst>
          </p:cNvPr>
          <p:cNvCxnSpPr>
            <a:cxnSpLocks/>
            <a:stCxn id="21" idx="3"/>
          </p:cNvCxnSpPr>
          <p:nvPr/>
        </p:nvCxnSpPr>
        <p:spPr>
          <a:xfrm flipV="1">
            <a:off x="4611757" y="2972150"/>
            <a:ext cx="1027043" cy="39575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352552C1-8EC8-4C0C-AD6D-A5BC6C70C5CA}"/>
              </a:ext>
            </a:extLst>
          </p:cNvPr>
          <p:cNvCxnSpPr>
            <a:cxnSpLocks/>
            <a:stCxn id="21" idx="3"/>
          </p:cNvCxnSpPr>
          <p:nvPr/>
        </p:nvCxnSpPr>
        <p:spPr>
          <a:xfrm>
            <a:off x="4611757" y="3367908"/>
            <a:ext cx="1027043" cy="13505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565871F7-64E7-4096-8FEC-D49FFE9584DE}"/>
              </a:ext>
            </a:extLst>
          </p:cNvPr>
          <p:cNvCxnSpPr>
            <a:cxnSpLocks/>
            <a:stCxn id="35" idx="3"/>
          </p:cNvCxnSpPr>
          <p:nvPr/>
        </p:nvCxnSpPr>
        <p:spPr>
          <a:xfrm flipV="1">
            <a:off x="4190999" y="4268056"/>
            <a:ext cx="1447801" cy="658402"/>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3A4F468C-2DC2-4D33-B9A4-CC6F58B6BB53}"/>
              </a:ext>
            </a:extLst>
          </p:cNvPr>
          <p:cNvSpPr txBox="1"/>
          <p:nvPr/>
        </p:nvSpPr>
        <p:spPr>
          <a:xfrm>
            <a:off x="621246" y="1587152"/>
            <a:ext cx="1795383" cy="1200329"/>
          </a:xfrm>
          <a:prstGeom prst="rect">
            <a:avLst/>
          </a:prstGeom>
          <a:noFill/>
        </p:spPr>
        <p:txBody>
          <a:bodyPr wrap="square" rtlCol="0">
            <a:spAutoFit/>
          </a:bodyPr>
          <a:lstStyle/>
          <a:p>
            <a:r>
              <a:rPr lang="en-US" sz="2400" dirty="0">
                <a:solidFill>
                  <a:srgbClr val="FF0000"/>
                </a:solidFill>
              </a:rPr>
              <a:t>This is the Redshift cluster </a:t>
            </a:r>
            <a:r>
              <a:rPr lang="en-US" sz="2400" dirty="0" err="1">
                <a:solidFill>
                  <a:srgbClr val="FF0000"/>
                </a:solidFill>
              </a:rPr>
              <a:t>url</a:t>
            </a:r>
            <a:endParaRPr lang="en-US" sz="2400" dirty="0">
              <a:solidFill>
                <a:srgbClr val="FF0000"/>
              </a:solidFill>
            </a:endParaRPr>
          </a:p>
        </p:txBody>
      </p:sp>
      <p:sp>
        <p:nvSpPr>
          <p:cNvPr id="35" name="TextBox 34">
            <a:extLst>
              <a:ext uri="{FF2B5EF4-FFF2-40B4-BE49-F238E27FC236}">
                <a16:creationId xmlns:a16="http://schemas.microsoft.com/office/drawing/2014/main" id="{EE63888E-51CA-46EB-AC1D-9A5AD72233C3}"/>
              </a:ext>
            </a:extLst>
          </p:cNvPr>
          <p:cNvSpPr txBox="1"/>
          <p:nvPr/>
        </p:nvSpPr>
        <p:spPr>
          <a:xfrm>
            <a:off x="621246" y="4141628"/>
            <a:ext cx="3569753" cy="1569660"/>
          </a:xfrm>
          <a:prstGeom prst="rect">
            <a:avLst/>
          </a:prstGeom>
          <a:noFill/>
        </p:spPr>
        <p:txBody>
          <a:bodyPr wrap="square" rtlCol="0">
            <a:spAutoFit/>
          </a:bodyPr>
          <a:lstStyle/>
          <a:p>
            <a:r>
              <a:rPr lang="en-US" sz="2400" dirty="0">
                <a:solidFill>
                  <a:srgbClr val="FF0000"/>
                </a:solidFill>
              </a:rPr>
              <a:t>This is the VPC/Subnet/Security Group used in your Redshift cluster</a:t>
            </a:r>
          </a:p>
        </p:txBody>
      </p:sp>
      <p:sp>
        <p:nvSpPr>
          <p:cNvPr id="13" name="TextBox 12">
            <a:extLst>
              <a:ext uri="{FF2B5EF4-FFF2-40B4-BE49-F238E27FC236}">
                <a16:creationId xmlns:a16="http://schemas.microsoft.com/office/drawing/2014/main" id="{1DFB17AF-F34A-49A7-BBC3-015969EB7511}"/>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15" name="Connector: Elbow 14">
            <a:extLst>
              <a:ext uri="{FF2B5EF4-FFF2-40B4-BE49-F238E27FC236}">
                <a16:creationId xmlns:a16="http://schemas.microsoft.com/office/drawing/2014/main" id="{9F5019BF-CC15-48DA-9F68-DB84226B82DE}"/>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FCF2834E-CD44-485F-A35A-BB63EF7566F8}"/>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connection to Redshift</a:t>
            </a:r>
          </a:p>
        </p:txBody>
      </p:sp>
      <p:sp>
        <p:nvSpPr>
          <p:cNvPr id="21" name="TextBox 20">
            <a:extLst>
              <a:ext uri="{FF2B5EF4-FFF2-40B4-BE49-F238E27FC236}">
                <a16:creationId xmlns:a16="http://schemas.microsoft.com/office/drawing/2014/main" id="{79F179C4-FF77-4DCA-8571-AD710F1C3B7A}"/>
              </a:ext>
            </a:extLst>
          </p:cNvPr>
          <p:cNvSpPr txBox="1"/>
          <p:nvPr/>
        </p:nvSpPr>
        <p:spPr>
          <a:xfrm>
            <a:off x="621246" y="2952409"/>
            <a:ext cx="3990511" cy="830997"/>
          </a:xfrm>
          <a:prstGeom prst="rect">
            <a:avLst/>
          </a:prstGeom>
          <a:noFill/>
        </p:spPr>
        <p:txBody>
          <a:bodyPr wrap="square" rtlCol="0">
            <a:spAutoFit/>
          </a:bodyPr>
          <a:lstStyle/>
          <a:p>
            <a:r>
              <a:rPr lang="en-US" sz="2400" dirty="0">
                <a:solidFill>
                  <a:srgbClr val="FF0000"/>
                </a:solidFill>
              </a:rPr>
              <a:t>Username and Password  for Redshift</a:t>
            </a:r>
          </a:p>
        </p:txBody>
      </p:sp>
    </p:spTree>
    <p:extLst>
      <p:ext uri="{BB962C8B-B14F-4D97-AF65-F5344CB8AC3E}">
        <p14:creationId xmlns:p14="http://schemas.microsoft.com/office/powerpoint/2010/main" val="1454481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xit" presetSubtype="0" fill="hold" nodeType="withEffect">
                                  <p:stCondLst>
                                    <p:cond delay="0"/>
                                  </p:stCondLst>
                                  <p:childTnLst>
                                    <p:set>
                                      <p:cBhvr>
                                        <p:cTn id="12" dur="1" fill="hold">
                                          <p:stCondLst>
                                            <p:cond delay="0"/>
                                          </p:stCondLst>
                                        </p:cTn>
                                        <p:tgtEl>
                                          <p:spTgt spid="6"/>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25"/>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xit" presetSubtype="0" fill="hold" grpId="1" nodeType="withEffect">
                                  <p:stCondLst>
                                    <p:cond delay="0"/>
                                  </p:stCondLst>
                                  <p:childTnLst>
                                    <p:set>
                                      <p:cBhvr>
                                        <p:cTn id="22" dur="1" fill="hold">
                                          <p:stCondLst>
                                            <p:cond delay="0"/>
                                          </p:stCondLst>
                                        </p:cTn>
                                        <p:tgtEl>
                                          <p:spTgt spid="21"/>
                                        </p:tgtEl>
                                        <p:attrNameLst>
                                          <p:attrName>style.visibility</p:attrName>
                                        </p:attrNameLst>
                                      </p:cBhvr>
                                      <p:to>
                                        <p:strVal val="hidden"/>
                                      </p:to>
                                    </p:set>
                                  </p:childTnLst>
                                </p:cTn>
                              </p:par>
                              <p:par>
                                <p:cTn id="23" presetID="1" presetClass="exit" presetSubtype="0" fill="hold" nodeType="withEffect">
                                  <p:stCondLst>
                                    <p:cond delay="0"/>
                                  </p:stCondLst>
                                  <p:childTnLst>
                                    <p:set>
                                      <p:cBhvr>
                                        <p:cTn id="24" dur="1" fill="hold">
                                          <p:stCondLst>
                                            <p:cond delay="0"/>
                                          </p:stCondLst>
                                        </p:cTn>
                                        <p:tgtEl>
                                          <p:spTgt spid="9"/>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0"/>
                                          </p:stCondLst>
                                        </p:cTn>
                                        <p:tgtEl>
                                          <p:spTgt spid="10"/>
                                        </p:tgtEl>
                                        <p:attrNameLst>
                                          <p:attrName>style.visibility</p:attrName>
                                        </p:attrNameLst>
                                      </p:cBhvr>
                                      <p:to>
                                        <p:strVal val="hidden"/>
                                      </p:to>
                                    </p:set>
                                  </p:childTnLst>
                                </p:cTn>
                              </p:par>
                              <p:par>
                                <p:cTn id="27" presetID="1" presetClass="entr" presetSubtype="0" fill="hold" nodeType="withEffect">
                                  <p:stCondLst>
                                    <p:cond delay="0"/>
                                  </p:stCondLst>
                                  <p:childTnLst>
                                    <p:set>
                                      <p:cBhvr>
                                        <p:cTn id="28" dur="1" fill="hold">
                                          <p:stCondLst>
                                            <p:cond delay="0"/>
                                          </p:stCondLst>
                                        </p:cTn>
                                        <p:tgtEl>
                                          <p:spTgt spid="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35" grpId="0"/>
      <p:bldP spid="21" grpId="0"/>
      <p:bldP spid="21"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5589515-D2A3-476F-9066-39131E009C09}"/>
              </a:ext>
            </a:extLst>
          </p:cNvPr>
          <p:cNvSpPr>
            <a:spLocks noGrp="1"/>
          </p:cNvSpPr>
          <p:nvPr>
            <p:ph idx="1"/>
          </p:nvPr>
        </p:nvSpPr>
        <p:spPr>
          <a:xfrm>
            <a:off x="725464" y="1403603"/>
            <a:ext cx="10058400" cy="5215150"/>
          </a:xfrm>
        </p:spPr>
        <p:txBody>
          <a:bodyPr>
            <a:normAutofit fontScale="92500" lnSpcReduction="20000"/>
          </a:bodyPr>
          <a:lstStyle/>
          <a:p>
            <a:pPr marL="0" indent="0">
              <a:buNone/>
            </a:pPr>
            <a:r>
              <a:rPr lang="en-US" sz="2400" dirty="0"/>
              <a:t>Original Data File</a:t>
            </a:r>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pPr marL="0" indent="0">
              <a:buNone/>
            </a:pPr>
            <a:r>
              <a:rPr lang="en-US" sz="2400" dirty="0"/>
              <a:t>Example Business Requirements: </a:t>
            </a:r>
          </a:p>
          <a:p>
            <a:r>
              <a:rPr lang="en-US" sz="2400" dirty="0"/>
              <a:t>Remove the Year from Quarter</a:t>
            </a:r>
          </a:p>
          <a:p>
            <a:r>
              <a:rPr lang="en-US" sz="2400" dirty="0"/>
              <a:t>Add a profit column from revenue * gross margin columns</a:t>
            </a:r>
          </a:p>
          <a:p>
            <a:r>
              <a:rPr lang="en-US" sz="2400" dirty="0"/>
              <a:t>Add a timestamp column</a:t>
            </a:r>
          </a:p>
        </p:txBody>
      </p:sp>
      <p:sp>
        <p:nvSpPr>
          <p:cNvPr id="4" name="TextBox 3">
            <a:extLst>
              <a:ext uri="{FF2B5EF4-FFF2-40B4-BE49-F238E27FC236}">
                <a16:creationId xmlns:a16="http://schemas.microsoft.com/office/drawing/2014/main" id="{9783DA84-7BB6-49C5-AF05-B4E0B330EED5}"/>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ETL</a:t>
            </a:r>
          </a:p>
        </p:txBody>
      </p:sp>
      <p:pic>
        <p:nvPicPr>
          <p:cNvPr id="2" name="Picture 1">
            <a:extLst>
              <a:ext uri="{FF2B5EF4-FFF2-40B4-BE49-F238E27FC236}">
                <a16:creationId xmlns:a16="http://schemas.microsoft.com/office/drawing/2014/main" id="{8A2E90FF-1A81-4673-B1D9-1D509E5DE099}"/>
              </a:ext>
            </a:extLst>
          </p:cNvPr>
          <p:cNvPicPr>
            <a:picLocks noChangeAspect="1"/>
          </p:cNvPicPr>
          <p:nvPr/>
        </p:nvPicPr>
        <p:blipFill>
          <a:blip r:embed="rId2"/>
          <a:stretch>
            <a:fillRect/>
          </a:stretch>
        </p:blipFill>
        <p:spPr>
          <a:xfrm>
            <a:off x="425753" y="1740583"/>
            <a:ext cx="11287125" cy="3057525"/>
          </a:xfrm>
          <a:prstGeom prst="rect">
            <a:avLst/>
          </a:prstGeom>
        </p:spPr>
      </p:pic>
      <p:sp>
        <p:nvSpPr>
          <p:cNvPr id="9" name="Rectangle 8">
            <a:extLst>
              <a:ext uri="{FF2B5EF4-FFF2-40B4-BE49-F238E27FC236}">
                <a16:creationId xmlns:a16="http://schemas.microsoft.com/office/drawing/2014/main" id="{2387E48B-20DC-420C-B09B-4DE0EDC24971}"/>
              </a:ext>
            </a:extLst>
          </p:cNvPr>
          <p:cNvSpPr/>
          <p:nvPr/>
        </p:nvSpPr>
        <p:spPr>
          <a:xfrm>
            <a:off x="8485632" y="1740583"/>
            <a:ext cx="1077507" cy="305752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7008249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9CF04FF8-1CC8-487E-A9D5-7B298A154167}"/>
              </a:ext>
            </a:extLst>
          </p:cNvPr>
          <p:cNvPicPr>
            <a:picLocks noChangeAspect="1"/>
          </p:cNvPicPr>
          <p:nvPr/>
        </p:nvPicPr>
        <p:blipFill>
          <a:blip r:embed="rId2"/>
          <a:stretch>
            <a:fillRect/>
          </a:stretch>
        </p:blipFill>
        <p:spPr>
          <a:xfrm>
            <a:off x="1650272" y="69582"/>
            <a:ext cx="1097280" cy="1097280"/>
          </a:xfrm>
          <a:prstGeom prst="rect">
            <a:avLst/>
          </a:prstGeom>
        </p:spPr>
      </p:pic>
      <p:pic>
        <p:nvPicPr>
          <p:cNvPr id="4" name="Picture 3">
            <a:extLst>
              <a:ext uri="{FF2B5EF4-FFF2-40B4-BE49-F238E27FC236}">
                <a16:creationId xmlns:a16="http://schemas.microsoft.com/office/drawing/2014/main" id="{B1D11C7F-B36E-4037-8F08-427D40006E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4906" y="2795742"/>
            <a:ext cx="11080440" cy="1394581"/>
          </a:xfrm>
          <a:prstGeom prst="rect">
            <a:avLst/>
          </a:prstGeom>
        </p:spPr>
      </p:pic>
      <p:sp>
        <p:nvSpPr>
          <p:cNvPr id="6" name="Oval 5">
            <a:extLst>
              <a:ext uri="{FF2B5EF4-FFF2-40B4-BE49-F238E27FC236}">
                <a16:creationId xmlns:a16="http://schemas.microsoft.com/office/drawing/2014/main" id="{64A265AA-96F5-46C0-8CC8-429F09A9AFA7}"/>
              </a:ext>
            </a:extLst>
          </p:cNvPr>
          <p:cNvSpPr/>
          <p:nvPr/>
        </p:nvSpPr>
        <p:spPr>
          <a:xfrm>
            <a:off x="1397890" y="2795742"/>
            <a:ext cx="1142109" cy="492403"/>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7" name="TextBox 6">
            <a:extLst>
              <a:ext uri="{FF2B5EF4-FFF2-40B4-BE49-F238E27FC236}">
                <a16:creationId xmlns:a16="http://schemas.microsoft.com/office/drawing/2014/main" id="{8189FC23-7B32-48DA-84EE-333CBE2FE87C}"/>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8" name="Connector: Elbow 7">
            <a:extLst>
              <a:ext uri="{FF2B5EF4-FFF2-40B4-BE49-F238E27FC236}">
                <a16:creationId xmlns:a16="http://schemas.microsoft.com/office/drawing/2014/main" id="{6E6974E5-5070-4AEC-9EC7-EE6E02F4A080}"/>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100773E0-1FD9-4A2D-BFDB-7B53E4BE26EB}"/>
              </a:ext>
            </a:extLst>
          </p:cNvPr>
          <p:cNvSpPr txBox="1"/>
          <p:nvPr/>
        </p:nvSpPr>
        <p:spPr>
          <a:xfrm>
            <a:off x="440267" y="1004340"/>
            <a:ext cx="5565422" cy="369332"/>
          </a:xfrm>
          <a:prstGeom prst="rect">
            <a:avLst/>
          </a:prstGeom>
          <a:noFill/>
        </p:spPr>
        <p:txBody>
          <a:bodyPr wrap="square" rtlCol="0">
            <a:spAutoFit/>
          </a:bodyPr>
          <a:lstStyle/>
          <a:p>
            <a:pPr lvl="1"/>
            <a:r>
              <a:rPr lang="en-US" b="1" dirty="0"/>
              <a:t>Test the connection to Redshift</a:t>
            </a:r>
          </a:p>
        </p:txBody>
      </p:sp>
    </p:spTree>
    <p:extLst>
      <p:ext uri="{BB962C8B-B14F-4D97-AF65-F5344CB8AC3E}">
        <p14:creationId xmlns:p14="http://schemas.microsoft.com/office/powerpoint/2010/main" val="320752279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A0CB6E08-7B7B-4770-B510-162AE874F9D8}"/>
              </a:ext>
            </a:extLst>
          </p:cNvPr>
          <p:cNvPicPr>
            <a:picLocks noChangeAspect="1"/>
          </p:cNvPicPr>
          <p:nvPr/>
        </p:nvPicPr>
        <p:blipFill>
          <a:blip r:embed="rId2"/>
          <a:stretch>
            <a:fillRect/>
          </a:stretch>
        </p:blipFill>
        <p:spPr>
          <a:xfrm>
            <a:off x="1650272" y="69582"/>
            <a:ext cx="1097280" cy="1097280"/>
          </a:xfrm>
          <a:prstGeom prst="rect">
            <a:avLst/>
          </a:prstGeom>
        </p:spPr>
      </p:pic>
      <p:pic>
        <p:nvPicPr>
          <p:cNvPr id="5" name="Picture 4">
            <a:extLst>
              <a:ext uri="{FF2B5EF4-FFF2-40B4-BE49-F238E27FC236}">
                <a16:creationId xmlns:a16="http://schemas.microsoft.com/office/drawing/2014/main" id="{A48E3900-1C0B-47BC-8767-1CDCAFF9E7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28853" y="2346866"/>
            <a:ext cx="4534293" cy="2164268"/>
          </a:xfrm>
          <a:prstGeom prst="rect">
            <a:avLst/>
          </a:prstGeom>
          <a:ln>
            <a:solidFill>
              <a:schemeClr val="tx1"/>
            </a:solidFill>
          </a:ln>
        </p:spPr>
      </p:pic>
      <p:cxnSp>
        <p:nvCxnSpPr>
          <p:cNvPr id="3" name="Straight Arrow Connector 2">
            <a:extLst>
              <a:ext uri="{FF2B5EF4-FFF2-40B4-BE49-F238E27FC236}">
                <a16:creationId xmlns:a16="http://schemas.microsoft.com/office/drawing/2014/main" id="{19AEDBAA-94BA-4BAF-B426-FCD27A4C9DFE}"/>
              </a:ext>
            </a:extLst>
          </p:cNvPr>
          <p:cNvCxnSpPr>
            <a:cxnSpLocks/>
            <a:stCxn id="4" idx="1"/>
          </p:cNvCxnSpPr>
          <p:nvPr/>
        </p:nvCxnSpPr>
        <p:spPr>
          <a:xfrm flipH="1">
            <a:off x="6926448" y="3454324"/>
            <a:ext cx="2024808" cy="458687"/>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1305A35E-EB6E-4BC1-B017-BA353D6632CE}"/>
              </a:ext>
            </a:extLst>
          </p:cNvPr>
          <p:cNvSpPr txBox="1"/>
          <p:nvPr/>
        </p:nvSpPr>
        <p:spPr>
          <a:xfrm>
            <a:off x="8951256" y="3223491"/>
            <a:ext cx="3001257" cy="461665"/>
          </a:xfrm>
          <a:prstGeom prst="rect">
            <a:avLst/>
          </a:prstGeom>
          <a:noFill/>
        </p:spPr>
        <p:txBody>
          <a:bodyPr wrap="square" rtlCol="0">
            <a:spAutoFit/>
          </a:bodyPr>
          <a:lstStyle/>
          <a:p>
            <a:r>
              <a:rPr lang="en-US" sz="2400" dirty="0">
                <a:solidFill>
                  <a:srgbClr val="FF0000"/>
                </a:solidFill>
              </a:rPr>
              <a:t>Select this IAM role</a:t>
            </a:r>
            <a:endParaRPr lang="en-US" dirty="0">
              <a:solidFill>
                <a:srgbClr val="FF0000"/>
              </a:solidFill>
            </a:endParaRPr>
          </a:p>
        </p:txBody>
      </p:sp>
      <p:sp>
        <p:nvSpPr>
          <p:cNvPr id="8" name="Oval 7">
            <a:extLst>
              <a:ext uri="{FF2B5EF4-FFF2-40B4-BE49-F238E27FC236}">
                <a16:creationId xmlns:a16="http://schemas.microsoft.com/office/drawing/2014/main" id="{B1ED518D-6012-4B9B-9869-1CBECFBC11E0}"/>
              </a:ext>
            </a:extLst>
          </p:cNvPr>
          <p:cNvSpPr/>
          <p:nvPr/>
        </p:nvSpPr>
        <p:spPr>
          <a:xfrm>
            <a:off x="5526546" y="4054489"/>
            <a:ext cx="1225236" cy="456646"/>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9" name="TextBox 8">
            <a:extLst>
              <a:ext uri="{FF2B5EF4-FFF2-40B4-BE49-F238E27FC236}">
                <a16:creationId xmlns:a16="http://schemas.microsoft.com/office/drawing/2014/main" id="{7B18AC5F-CEC5-4643-BFA8-EA0A37AAB53F}"/>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10" name="Connector: Elbow 9">
            <a:extLst>
              <a:ext uri="{FF2B5EF4-FFF2-40B4-BE49-F238E27FC236}">
                <a16:creationId xmlns:a16="http://schemas.microsoft.com/office/drawing/2014/main" id="{195A36E4-23AD-4F2E-A8D5-86594269B25A}"/>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1DAD408A-1183-47EE-BD18-F0A30EFBCE2D}"/>
              </a:ext>
            </a:extLst>
          </p:cNvPr>
          <p:cNvSpPr txBox="1"/>
          <p:nvPr/>
        </p:nvSpPr>
        <p:spPr>
          <a:xfrm>
            <a:off x="440267" y="1004340"/>
            <a:ext cx="5565422" cy="369332"/>
          </a:xfrm>
          <a:prstGeom prst="rect">
            <a:avLst/>
          </a:prstGeom>
          <a:noFill/>
        </p:spPr>
        <p:txBody>
          <a:bodyPr wrap="square" rtlCol="0">
            <a:spAutoFit/>
          </a:bodyPr>
          <a:lstStyle/>
          <a:p>
            <a:pPr lvl="1"/>
            <a:r>
              <a:rPr lang="en-US" b="1" dirty="0"/>
              <a:t>Test the connection to Redshift</a:t>
            </a:r>
          </a:p>
        </p:txBody>
      </p:sp>
    </p:spTree>
    <p:extLst>
      <p:ext uri="{BB962C8B-B14F-4D97-AF65-F5344CB8AC3E}">
        <p14:creationId xmlns:p14="http://schemas.microsoft.com/office/powerpoint/2010/main" val="11023308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6562B2D-13F9-40F5-A738-E6AC70D22819}"/>
              </a:ext>
            </a:extLst>
          </p:cNvPr>
          <p:cNvPicPr>
            <a:picLocks noChangeAspect="1"/>
          </p:cNvPicPr>
          <p:nvPr/>
        </p:nvPicPr>
        <p:blipFill>
          <a:blip r:embed="rId2"/>
          <a:stretch>
            <a:fillRect/>
          </a:stretch>
        </p:blipFill>
        <p:spPr>
          <a:xfrm>
            <a:off x="1650272" y="69582"/>
            <a:ext cx="1097280" cy="1097280"/>
          </a:xfrm>
          <a:prstGeom prst="rect">
            <a:avLst/>
          </a:prstGeom>
        </p:spPr>
      </p:pic>
      <p:pic>
        <p:nvPicPr>
          <p:cNvPr id="5" name="Picture 4">
            <a:extLst>
              <a:ext uri="{FF2B5EF4-FFF2-40B4-BE49-F238E27FC236}">
                <a16:creationId xmlns:a16="http://schemas.microsoft.com/office/drawing/2014/main" id="{5E259756-E3A1-4448-9467-B69F2A9975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7693" y="2404021"/>
            <a:ext cx="10996613" cy="2049958"/>
          </a:xfrm>
          <a:prstGeom prst="rect">
            <a:avLst/>
          </a:prstGeom>
        </p:spPr>
      </p:pic>
      <p:sp>
        <p:nvSpPr>
          <p:cNvPr id="4" name="TextBox 3">
            <a:extLst>
              <a:ext uri="{FF2B5EF4-FFF2-40B4-BE49-F238E27FC236}">
                <a16:creationId xmlns:a16="http://schemas.microsoft.com/office/drawing/2014/main" id="{0DA09582-F0EB-40D9-AC30-26E05443D26B}"/>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6" name="Connector: Elbow 5">
            <a:extLst>
              <a:ext uri="{FF2B5EF4-FFF2-40B4-BE49-F238E27FC236}">
                <a16:creationId xmlns:a16="http://schemas.microsoft.com/office/drawing/2014/main" id="{34A0C01B-A3BB-4AD9-BD92-2FC89C526C2F}"/>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B874A9D-F011-4C29-89A0-707540101847}"/>
              </a:ext>
            </a:extLst>
          </p:cNvPr>
          <p:cNvSpPr txBox="1"/>
          <p:nvPr/>
        </p:nvSpPr>
        <p:spPr>
          <a:xfrm>
            <a:off x="440267" y="1004340"/>
            <a:ext cx="5565422" cy="369332"/>
          </a:xfrm>
          <a:prstGeom prst="rect">
            <a:avLst/>
          </a:prstGeom>
          <a:noFill/>
        </p:spPr>
        <p:txBody>
          <a:bodyPr wrap="square" rtlCol="0">
            <a:spAutoFit/>
          </a:bodyPr>
          <a:lstStyle/>
          <a:p>
            <a:pPr lvl="1"/>
            <a:r>
              <a:rPr lang="en-US" b="1" dirty="0"/>
              <a:t>Test the connection to Redshift</a:t>
            </a:r>
          </a:p>
        </p:txBody>
      </p:sp>
    </p:spTree>
    <p:extLst>
      <p:ext uri="{BB962C8B-B14F-4D97-AF65-F5344CB8AC3E}">
        <p14:creationId xmlns:p14="http://schemas.microsoft.com/office/powerpoint/2010/main" val="67883670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BE89CF7-2DC0-47BF-B683-492504F016F4}"/>
              </a:ext>
            </a:extLst>
          </p:cNvPr>
          <p:cNvPicPr>
            <a:picLocks noChangeAspect="1"/>
          </p:cNvPicPr>
          <p:nvPr/>
        </p:nvPicPr>
        <p:blipFill>
          <a:blip r:embed="rId2"/>
          <a:stretch>
            <a:fillRect/>
          </a:stretch>
        </p:blipFill>
        <p:spPr>
          <a:xfrm>
            <a:off x="1650272" y="69582"/>
            <a:ext cx="1097280" cy="1097280"/>
          </a:xfrm>
          <a:prstGeom prst="rect">
            <a:avLst/>
          </a:prstGeom>
        </p:spPr>
      </p:pic>
      <p:pic>
        <p:nvPicPr>
          <p:cNvPr id="5" name="Picture 4">
            <a:extLst>
              <a:ext uri="{FF2B5EF4-FFF2-40B4-BE49-F238E27FC236}">
                <a16:creationId xmlns:a16="http://schemas.microsoft.com/office/drawing/2014/main" id="{516000F8-B8E3-44BF-879D-EFEE5B81AD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6804" y="1940758"/>
            <a:ext cx="11293819" cy="1257409"/>
          </a:xfrm>
          <a:prstGeom prst="rect">
            <a:avLst/>
          </a:prstGeom>
          <a:ln>
            <a:solidFill>
              <a:schemeClr val="tx1"/>
            </a:solidFill>
          </a:ln>
        </p:spPr>
      </p:pic>
      <p:sp>
        <p:nvSpPr>
          <p:cNvPr id="7" name="Oval 6">
            <a:extLst>
              <a:ext uri="{FF2B5EF4-FFF2-40B4-BE49-F238E27FC236}">
                <a16:creationId xmlns:a16="http://schemas.microsoft.com/office/drawing/2014/main" id="{C2A304D6-4463-4D09-89A6-AC54ACCA2BF8}"/>
              </a:ext>
            </a:extLst>
          </p:cNvPr>
          <p:cNvSpPr/>
          <p:nvPr/>
        </p:nvSpPr>
        <p:spPr>
          <a:xfrm>
            <a:off x="666804" y="2031445"/>
            <a:ext cx="705455" cy="376500"/>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2" name="TextBox 1">
            <a:extLst>
              <a:ext uri="{FF2B5EF4-FFF2-40B4-BE49-F238E27FC236}">
                <a16:creationId xmlns:a16="http://schemas.microsoft.com/office/drawing/2014/main" id="{3FB2DD6C-B4FA-4FC2-AE9A-1ADCE0C0F326}"/>
              </a:ext>
            </a:extLst>
          </p:cNvPr>
          <p:cNvSpPr txBox="1"/>
          <p:nvPr/>
        </p:nvSpPr>
        <p:spPr>
          <a:xfrm>
            <a:off x="2024083" y="3794921"/>
            <a:ext cx="5015345" cy="461665"/>
          </a:xfrm>
          <a:prstGeom prst="rect">
            <a:avLst/>
          </a:prstGeom>
          <a:noFill/>
        </p:spPr>
        <p:txBody>
          <a:bodyPr wrap="square" rtlCol="0">
            <a:spAutoFit/>
          </a:bodyPr>
          <a:lstStyle/>
          <a:p>
            <a:r>
              <a:rPr lang="en-US" sz="2400" dirty="0">
                <a:solidFill>
                  <a:srgbClr val="FF0000"/>
                </a:solidFill>
              </a:rPr>
              <a:t>Click on jobs in the Glue Console</a:t>
            </a:r>
            <a:endParaRPr lang="en-US" dirty="0">
              <a:solidFill>
                <a:srgbClr val="FF0000"/>
              </a:solidFill>
            </a:endParaRPr>
          </a:p>
        </p:txBody>
      </p:sp>
      <p:sp>
        <p:nvSpPr>
          <p:cNvPr id="6" name="TextBox 5">
            <a:extLst>
              <a:ext uri="{FF2B5EF4-FFF2-40B4-BE49-F238E27FC236}">
                <a16:creationId xmlns:a16="http://schemas.microsoft.com/office/drawing/2014/main" id="{31AC2D50-CB44-4E99-845D-D3BF2F69BAC6}"/>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9" name="Connector: Elbow 8">
            <a:extLst>
              <a:ext uri="{FF2B5EF4-FFF2-40B4-BE49-F238E27FC236}">
                <a16:creationId xmlns:a16="http://schemas.microsoft.com/office/drawing/2014/main" id="{A4306B35-1630-48BB-B9E4-405C9D710126}"/>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5B9F0C3E-CBD7-4F24-80BB-CC4C86F5824B}"/>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Glue job</a:t>
            </a:r>
          </a:p>
        </p:txBody>
      </p:sp>
    </p:spTree>
    <p:extLst>
      <p:ext uri="{BB962C8B-B14F-4D97-AF65-F5344CB8AC3E}">
        <p14:creationId xmlns:p14="http://schemas.microsoft.com/office/powerpoint/2010/main" val="3950802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E040C600-D6BF-4C6E-8D26-C37D2FBAA5C9}"/>
              </a:ext>
            </a:extLst>
          </p:cNvPr>
          <p:cNvPicPr>
            <a:picLocks noChangeAspect="1"/>
          </p:cNvPicPr>
          <p:nvPr/>
        </p:nvPicPr>
        <p:blipFill>
          <a:blip r:embed="rId2"/>
          <a:stretch>
            <a:fillRect/>
          </a:stretch>
        </p:blipFill>
        <p:spPr>
          <a:xfrm>
            <a:off x="1650272" y="69582"/>
            <a:ext cx="1097280" cy="1097280"/>
          </a:xfrm>
          <a:prstGeom prst="rect">
            <a:avLst/>
          </a:prstGeom>
        </p:spPr>
      </p:pic>
      <p:pic>
        <p:nvPicPr>
          <p:cNvPr id="5" name="Picture 4">
            <a:extLst>
              <a:ext uri="{FF2B5EF4-FFF2-40B4-BE49-F238E27FC236}">
                <a16:creationId xmlns:a16="http://schemas.microsoft.com/office/drawing/2014/main" id="{2530E1FD-1C54-43B1-9266-4666A942FA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10564" y="1710929"/>
            <a:ext cx="6370872" cy="4823878"/>
          </a:xfrm>
          <a:prstGeom prst="rect">
            <a:avLst/>
          </a:prstGeom>
          <a:ln>
            <a:solidFill>
              <a:schemeClr val="tx1"/>
            </a:solidFill>
          </a:ln>
        </p:spPr>
      </p:pic>
      <p:cxnSp>
        <p:nvCxnSpPr>
          <p:cNvPr id="10" name="Straight Arrow Connector 9">
            <a:extLst>
              <a:ext uri="{FF2B5EF4-FFF2-40B4-BE49-F238E27FC236}">
                <a16:creationId xmlns:a16="http://schemas.microsoft.com/office/drawing/2014/main" id="{6B7BDAE8-498C-4443-96B6-EDE7F98CB46E}"/>
              </a:ext>
            </a:extLst>
          </p:cNvPr>
          <p:cNvCxnSpPr>
            <a:cxnSpLocks/>
          </p:cNvCxnSpPr>
          <p:nvPr/>
        </p:nvCxnSpPr>
        <p:spPr>
          <a:xfrm flipH="1">
            <a:off x="4136518" y="1466005"/>
            <a:ext cx="1391479" cy="79976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CC37225D-0E7F-44F4-A57A-F2D005B95B88}"/>
              </a:ext>
            </a:extLst>
          </p:cNvPr>
          <p:cNvCxnSpPr>
            <a:cxnSpLocks/>
            <a:stCxn id="33" idx="1"/>
          </p:cNvCxnSpPr>
          <p:nvPr/>
        </p:nvCxnSpPr>
        <p:spPr>
          <a:xfrm flipH="1">
            <a:off x="7451230" y="2122493"/>
            <a:ext cx="2120336" cy="634509"/>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7A56844D-A6A0-4E8C-8C60-D5F4B51ED335}"/>
              </a:ext>
            </a:extLst>
          </p:cNvPr>
          <p:cNvCxnSpPr>
            <a:cxnSpLocks/>
            <a:stCxn id="35" idx="1"/>
          </p:cNvCxnSpPr>
          <p:nvPr/>
        </p:nvCxnSpPr>
        <p:spPr>
          <a:xfrm flipH="1" flipV="1">
            <a:off x="5001223" y="3635851"/>
            <a:ext cx="4491177" cy="114947"/>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E0889E50-621D-4817-89A3-80877988628B}"/>
              </a:ext>
            </a:extLst>
          </p:cNvPr>
          <p:cNvCxnSpPr>
            <a:cxnSpLocks/>
          </p:cNvCxnSpPr>
          <p:nvPr/>
        </p:nvCxnSpPr>
        <p:spPr>
          <a:xfrm>
            <a:off x="2153754" y="2506834"/>
            <a:ext cx="1122697" cy="1553369"/>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6B52376-7488-4982-BB7C-B3413A3BA04B}"/>
              </a:ext>
            </a:extLst>
          </p:cNvPr>
          <p:cNvCxnSpPr>
            <a:cxnSpLocks/>
            <a:stCxn id="44" idx="3"/>
          </p:cNvCxnSpPr>
          <p:nvPr/>
        </p:nvCxnSpPr>
        <p:spPr>
          <a:xfrm>
            <a:off x="2480450" y="3831460"/>
            <a:ext cx="812407" cy="687531"/>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BCCFCD9-E127-4F9F-BCE8-2B91EDE41278}"/>
              </a:ext>
            </a:extLst>
          </p:cNvPr>
          <p:cNvCxnSpPr>
            <a:cxnSpLocks/>
          </p:cNvCxnSpPr>
          <p:nvPr/>
        </p:nvCxnSpPr>
        <p:spPr>
          <a:xfrm flipV="1">
            <a:off x="2047691" y="4998128"/>
            <a:ext cx="1245166" cy="116679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F018F436-54C5-4717-86D4-D5E918720F20}"/>
              </a:ext>
            </a:extLst>
          </p:cNvPr>
          <p:cNvCxnSpPr>
            <a:cxnSpLocks/>
            <a:stCxn id="50" idx="1"/>
          </p:cNvCxnSpPr>
          <p:nvPr/>
        </p:nvCxnSpPr>
        <p:spPr>
          <a:xfrm flipH="1">
            <a:off x="8432800" y="5246901"/>
            <a:ext cx="938355" cy="13319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27858B22-3D5E-4F92-8600-BC4E28804F05}"/>
              </a:ext>
            </a:extLst>
          </p:cNvPr>
          <p:cNvSpPr txBox="1"/>
          <p:nvPr/>
        </p:nvSpPr>
        <p:spPr>
          <a:xfrm>
            <a:off x="3513114" y="1004340"/>
            <a:ext cx="6496601" cy="461665"/>
          </a:xfrm>
          <a:prstGeom prst="rect">
            <a:avLst/>
          </a:prstGeom>
          <a:noFill/>
        </p:spPr>
        <p:txBody>
          <a:bodyPr wrap="square" rtlCol="0">
            <a:spAutoFit/>
          </a:bodyPr>
          <a:lstStyle/>
          <a:p>
            <a:r>
              <a:rPr lang="en-US" sz="2400" dirty="0">
                <a:solidFill>
                  <a:srgbClr val="FF0000"/>
                </a:solidFill>
              </a:rPr>
              <a:t>Give your job a name: glue-tutorial-XXX</a:t>
            </a:r>
          </a:p>
        </p:txBody>
      </p:sp>
      <p:sp>
        <p:nvSpPr>
          <p:cNvPr id="33" name="TextBox 32">
            <a:extLst>
              <a:ext uri="{FF2B5EF4-FFF2-40B4-BE49-F238E27FC236}">
                <a16:creationId xmlns:a16="http://schemas.microsoft.com/office/drawing/2014/main" id="{BB66942C-5B41-4A1D-907D-B8D6342F60DD}"/>
              </a:ext>
            </a:extLst>
          </p:cNvPr>
          <p:cNvSpPr txBox="1"/>
          <p:nvPr/>
        </p:nvSpPr>
        <p:spPr>
          <a:xfrm>
            <a:off x="9571566" y="1337663"/>
            <a:ext cx="2552700" cy="1569660"/>
          </a:xfrm>
          <a:prstGeom prst="rect">
            <a:avLst/>
          </a:prstGeom>
          <a:noFill/>
        </p:spPr>
        <p:txBody>
          <a:bodyPr wrap="square" rtlCol="0">
            <a:spAutoFit/>
          </a:bodyPr>
          <a:lstStyle/>
          <a:p>
            <a:r>
              <a:rPr lang="en-US" sz="2400" dirty="0">
                <a:solidFill>
                  <a:srgbClr val="FF0000"/>
                </a:solidFill>
              </a:rPr>
              <a:t>Give your job a role to perform the actions necessary to run</a:t>
            </a:r>
          </a:p>
        </p:txBody>
      </p:sp>
      <p:sp>
        <p:nvSpPr>
          <p:cNvPr id="35" name="TextBox 34">
            <a:extLst>
              <a:ext uri="{FF2B5EF4-FFF2-40B4-BE49-F238E27FC236}">
                <a16:creationId xmlns:a16="http://schemas.microsoft.com/office/drawing/2014/main" id="{8739429D-7267-4D43-A408-C945FF793FB6}"/>
              </a:ext>
            </a:extLst>
          </p:cNvPr>
          <p:cNvSpPr txBox="1"/>
          <p:nvPr/>
        </p:nvSpPr>
        <p:spPr>
          <a:xfrm>
            <a:off x="9492400" y="3335299"/>
            <a:ext cx="2552699" cy="830997"/>
          </a:xfrm>
          <a:prstGeom prst="rect">
            <a:avLst/>
          </a:prstGeom>
          <a:noFill/>
        </p:spPr>
        <p:txBody>
          <a:bodyPr wrap="square" rtlCol="0">
            <a:spAutoFit/>
          </a:bodyPr>
          <a:lstStyle/>
          <a:p>
            <a:r>
              <a:rPr lang="en-US" sz="2400" dirty="0">
                <a:solidFill>
                  <a:srgbClr val="FF0000"/>
                </a:solidFill>
              </a:rPr>
              <a:t>Create a new blank script </a:t>
            </a:r>
            <a:endParaRPr lang="en-US" dirty="0">
              <a:solidFill>
                <a:srgbClr val="FF0000"/>
              </a:solidFill>
            </a:endParaRPr>
          </a:p>
        </p:txBody>
      </p:sp>
      <p:sp>
        <p:nvSpPr>
          <p:cNvPr id="42" name="TextBox 41">
            <a:extLst>
              <a:ext uri="{FF2B5EF4-FFF2-40B4-BE49-F238E27FC236}">
                <a16:creationId xmlns:a16="http://schemas.microsoft.com/office/drawing/2014/main" id="{586F63F1-2785-40C9-B5E5-8DF99AED9777}"/>
              </a:ext>
            </a:extLst>
          </p:cNvPr>
          <p:cNvSpPr txBox="1"/>
          <p:nvPr/>
        </p:nvSpPr>
        <p:spPr>
          <a:xfrm>
            <a:off x="195645" y="1641027"/>
            <a:ext cx="2121661" cy="1200329"/>
          </a:xfrm>
          <a:prstGeom prst="rect">
            <a:avLst/>
          </a:prstGeom>
          <a:noFill/>
        </p:spPr>
        <p:txBody>
          <a:bodyPr wrap="square" rtlCol="0">
            <a:spAutoFit/>
          </a:bodyPr>
          <a:lstStyle/>
          <a:p>
            <a:r>
              <a:rPr lang="en-US" sz="2400" dirty="0">
                <a:solidFill>
                  <a:srgbClr val="FF0000"/>
                </a:solidFill>
              </a:rPr>
              <a:t>The language used to write the script</a:t>
            </a:r>
          </a:p>
        </p:txBody>
      </p:sp>
      <p:sp>
        <p:nvSpPr>
          <p:cNvPr id="44" name="TextBox 43">
            <a:extLst>
              <a:ext uri="{FF2B5EF4-FFF2-40B4-BE49-F238E27FC236}">
                <a16:creationId xmlns:a16="http://schemas.microsoft.com/office/drawing/2014/main" id="{C805BF8F-60B1-4304-BDF1-D65D0B713598}"/>
              </a:ext>
            </a:extLst>
          </p:cNvPr>
          <p:cNvSpPr txBox="1"/>
          <p:nvPr/>
        </p:nvSpPr>
        <p:spPr>
          <a:xfrm>
            <a:off x="195547" y="3046630"/>
            <a:ext cx="2284903" cy="1569660"/>
          </a:xfrm>
          <a:prstGeom prst="rect">
            <a:avLst/>
          </a:prstGeom>
          <a:noFill/>
        </p:spPr>
        <p:txBody>
          <a:bodyPr wrap="square" rtlCol="0">
            <a:spAutoFit/>
          </a:bodyPr>
          <a:lstStyle/>
          <a:p>
            <a:r>
              <a:rPr lang="en-US" sz="2400" dirty="0">
                <a:solidFill>
                  <a:srgbClr val="FF0000"/>
                </a:solidFill>
              </a:rPr>
              <a:t>Give your script a name glue-tutorial-XXX.py</a:t>
            </a:r>
          </a:p>
        </p:txBody>
      </p:sp>
      <p:sp>
        <p:nvSpPr>
          <p:cNvPr id="48" name="TextBox 47">
            <a:extLst>
              <a:ext uri="{FF2B5EF4-FFF2-40B4-BE49-F238E27FC236}">
                <a16:creationId xmlns:a16="http://schemas.microsoft.com/office/drawing/2014/main" id="{76C9E228-39D0-47E3-94D6-4CC590C8EAD6}"/>
              </a:ext>
            </a:extLst>
          </p:cNvPr>
          <p:cNvSpPr txBox="1"/>
          <p:nvPr/>
        </p:nvSpPr>
        <p:spPr>
          <a:xfrm>
            <a:off x="195547" y="5008608"/>
            <a:ext cx="1970258" cy="1938992"/>
          </a:xfrm>
          <a:prstGeom prst="rect">
            <a:avLst/>
          </a:prstGeom>
          <a:noFill/>
        </p:spPr>
        <p:txBody>
          <a:bodyPr wrap="square" rtlCol="0">
            <a:spAutoFit/>
          </a:bodyPr>
          <a:lstStyle/>
          <a:p>
            <a:r>
              <a:rPr lang="en-US" sz="2400" dirty="0">
                <a:solidFill>
                  <a:srgbClr val="FF0000"/>
                </a:solidFill>
              </a:rPr>
              <a:t>The location where your script will be placed in S3</a:t>
            </a:r>
          </a:p>
        </p:txBody>
      </p:sp>
      <p:sp>
        <p:nvSpPr>
          <p:cNvPr id="50" name="TextBox 49">
            <a:extLst>
              <a:ext uri="{FF2B5EF4-FFF2-40B4-BE49-F238E27FC236}">
                <a16:creationId xmlns:a16="http://schemas.microsoft.com/office/drawing/2014/main" id="{1CF6E525-5678-4768-A2F1-A242597ECD52}"/>
              </a:ext>
            </a:extLst>
          </p:cNvPr>
          <p:cNvSpPr txBox="1"/>
          <p:nvPr/>
        </p:nvSpPr>
        <p:spPr>
          <a:xfrm>
            <a:off x="9371155" y="4277405"/>
            <a:ext cx="2552699" cy="1938992"/>
          </a:xfrm>
          <a:prstGeom prst="rect">
            <a:avLst/>
          </a:prstGeom>
          <a:noFill/>
        </p:spPr>
        <p:txBody>
          <a:bodyPr wrap="square" rtlCol="0">
            <a:spAutoFit/>
          </a:bodyPr>
          <a:lstStyle/>
          <a:p>
            <a:r>
              <a:rPr lang="en-US" sz="2400" dirty="0">
                <a:solidFill>
                  <a:srgbClr val="FF0000"/>
                </a:solidFill>
              </a:rPr>
              <a:t>This is where a temporary script is generated when the script is being edited</a:t>
            </a:r>
          </a:p>
        </p:txBody>
      </p:sp>
      <p:sp>
        <p:nvSpPr>
          <p:cNvPr id="34" name="Oval 33">
            <a:extLst>
              <a:ext uri="{FF2B5EF4-FFF2-40B4-BE49-F238E27FC236}">
                <a16:creationId xmlns:a16="http://schemas.microsoft.com/office/drawing/2014/main" id="{392F2528-1E3C-417A-913A-D27666B44CE9}"/>
              </a:ext>
            </a:extLst>
          </p:cNvPr>
          <p:cNvSpPr/>
          <p:nvPr/>
        </p:nvSpPr>
        <p:spPr>
          <a:xfrm>
            <a:off x="3276451" y="6164924"/>
            <a:ext cx="188023" cy="161985"/>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9" name="TextBox 18">
            <a:extLst>
              <a:ext uri="{FF2B5EF4-FFF2-40B4-BE49-F238E27FC236}">
                <a16:creationId xmlns:a16="http://schemas.microsoft.com/office/drawing/2014/main" id="{5A032EFA-B5B1-45D2-96EA-D0ADCDD120A2}"/>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20" name="Connector: Elbow 19">
            <a:extLst>
              <a:ext uri="{FF2B5EF4-FFF2-40B4-BE49-F238E27FC236}">
                <a16:creationId xmlns:a16="http://schemas.microsoft.com/office/drawing/2014/main" id="{67B9D5D3-6426-4983-921F-320BA17B053D}"/>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9B07FFD8-8C20-4877-9047-6706A9624AA2}"/>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Glue job</a:t>
            </a:r>
          </a:p>
        </p:txBody>
      </p:sp>
    </p:spTree>
    <p:extLst>
      <p:ext uri="{BB962C8B-B14F-4D97-AF65-F5344CB8AC3E}">
        <p14:creationId xmlns:p14="http://schemas.microsoft.com/office/powerpoint/2010/main" val="125256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par>
                                <p:cTn id="9" presetID="1" presetClass="exit" presetSubtype="0" fill="hold" nodeType="withEffect">
                                  <p:stCondLst>
                                    <p:cond delay="0"/>
                                  </p:stCondLst>
                                  <p:childTnLst>
                                    <p:set>
                                      <p:cBhvr>
                                        <p:cTn id="10" dur="1" fill="hold">
                                          <p:stCondLst>
                                            <p:cond delay="0"/>
                                          </p:stCondLst>
                                        </p:cTn>
                                        <p:tgtEl>
                                          <p:spTgt spid="10"/>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31"/>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par>
                                <p:cTn id="19" presetID="1" presetClass="exit" presetSubtype="0" fill="hold" nodeType="withEffect">
                                  <p:stCondLst>
                                    <p:cond delay="0"/>
                                  </p:stCondLst>
                                  <p:childTnLst>
                                    <p:set>
                                      <p:cBhvr>
                                        <p:cTn id="20" dur="1" fill="hold">
                                          <p:stCondLst>
                                            <p:cond delay="0"/>
                                          </p:stCondLst>
                                        </p:cTn>
                                        <p:tgtEl>
                                          <p:spTgt spid="12"/>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33"/>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2"/>
                                        </p:tgtEl>
                                        <p:attrNameLst>
                                          <p:attrName>style.visibility</p:attrName>
                                        </p:attrNameLst>
                                      </p:cBhvr>
                                      <p:to>
                                        <p:strVal val="visible"/>
                                      </p:to>
                                    </p:set>
                                  </p:childTnLst>
                                </p:cTn>
                              </p:par>
                              <p:par>
                                <p:cTn id="29" presetID="1" presetClass="exit" presetSubtype="0" fill="hold" nodeType="withEffect">
                                  <p:stCondLst>
                                    <p:cond delay="0"/>
                                  </p:stCondLst>
                                  <p:childTnLst>
                                    <p:set>
                                      <p:cBhvr>
                                        <p:cTn id="30" dur="1" fill="hold">
                                          <p:stCondLst>
                                            <p:cond delay="0"/>
                                          </p:stCondLst>
                                        </p:cTn>
                                        <p:tgtEl>
                                          <p:spTgt spid="14"/>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35"/>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4"/>
                                        </p:tgtEl>
                                        <p:attrNameLst>
                                          <p:attrName>style.visibility</p:attrName>
                                        </p:attrNameLst>
                                      </p:cBhvr>
                                      <p:to>
                                        <p:strVal val="visible"/>
                                      </p:to>
                                    </p:set>
                                  </p:childTnLst>
                                </p:cTn>
                              </p:par>
                              <p:par>
                                <p:cTn id="39" presetID="1" presetClass="exit" presetSubtype="0" fill="hold" nodeType="withEffect">
                                  <p:stCondLst>
                                    <p:cond delay="0"/>
                                  </p:stCondLst>
                                  <p:childTnLst>
                                    <p:set>
                                      <p:cBhvr>
                                        <p:cTn id="40" dur="1" fill="hold">
                                          <p:stCondLst>
                                            <p:cond delay="0"/>
                                          </p:stCondLst>
                                        </p:cTn>
                                        <p:tgtEl>
                                          <p:spTgt spid="16"/>
                                        </p:tgtEl>
                                        <p:attrNameLst>
                                          <p:attrName>style.visibility</p:attrName>
                                        </p:attrNameLst>
                                      </p:cBhvr>
                                      <p:to>
                                        <p:strVal val="hidden"/>
                                      </p:to>
                                    </p:set>
                                  </p:childTnLst>
                                </p:cTn>
                              </p:par>
                              <p:par>
                                <p:cTn id="41" presetID="1" presetClass="exit" presetSubtype="0" fill="hold" grpId="1" nodeType="withEffect">
                                  <p:stCondLst>
                                    <p:cond delay="0"/>
                                  </p:stCondLst>
                                  <p:childTnLst>
                                    <p:set>
                                      <p:cBhvr>
                                        <p:cTn id="42" dur="1" fill="hold">
                                          <p:stCondLst>
                                            <p:cond delay="0"/>
                                          </p:stCondLst>
                                        </p:cTn>
                                        <p:tgtEl>
                                          <p:spTgt spid="42"/>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8"/>
                                        </p:tgtEl>
                                        <p:attrNameLst>
                                          <p:attrName>style.visibility</p:attrName>
                                        </p:attrNameLst>
                                      </p:cBhvr>
                                      <p:to>
                                        <p:strVal val="visible"/>
                                      </p:to>
                                    </p:set>
                                  </p:childTnLst>
                                </p:cTn>
                              </p:par>
                              <p:par>
                                <p:cTn id="49" presetID="1" presetClass="exit" presetSubtype="0" fill="hold" nodeType="withEffect">
                                  <p:stCondLst>
                                    <p:cond delay="0"/>
                                  </p:stCondLst>
                                  <p:childTnLst>
                                    <p:set>
                                      <p:cBhvr>
                                        <p:cTn id="50" dur="1" fill="hold">
                                          <p:stCondLst>
                                            <p:cond delay="0"/>
                                          </p:stCondLst>
                                        </p:cTn>
                                        <p:tgtEl>
                                          <p:spTgt spid="18"/>
                                        </p:tgtEl>
                                        <p:attrNameLst>
                                          <p:attrName>style.visibility</p:attrName>
                                        </p:attrNameLst>
                                      </p:cBhvr>
                                      <p:to>
                                        <p:strVal val="hidden"/>
                                      </p:to>
                                    </p:set>
                                  </p:childTnLst>
                                </p:cTn>
                              </p:par>
                              <p:par>
                                <p:cTn id="51" presetID="1" presetClass="exit" presetSubtype="0" fill="hold" grpId="1" nodeType="withEffect">
                                  <p:stCondLst>
                                    <p:cond delay="0"/>
                                  </p:stCondLst>
                                  <p:childTnLst>
                                    <p:set>
                                      <p:cBhvr>
                                        <p:cTn id="52" dur="1" fill="hold">
                                          <p:stCondLst>
                                            <p:cond delay="0"/>
                                          </p:stCondLst>
                                        </p:cTn>
                                        <p:tgtEl>
                                          <p:spTgt spid="44"/>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25"/>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50"/>
                                        </p:tgtEl>
                                        <p:attrNameLst>
                                          <p:attrName>style.visibility</p:attrName>
                                        </p:attrNameLst>
                                      </p:cBhvr>
                                      <p:to>
                                        <p:strVal val="visible"/>
                                      </p:to>
                                    </p:set>
                                  </p:childTnLst>
                                </p:cTn>
                              </p:par>
                              <p:par>
                                <p:cTn id="59" presetID="1" presetClass="exit" presetSubtype="0" fill="hold" nodeType="withEffect">
                                  <p:stCondLst>
                                    <p:cond delay="0"/>
                                  </p:stCondLst>
                                  <p:childTnLst>
                                    <p:set>
                                      <p:cBhvr>
                                        <p:cTn id="60" dur="1" fill="hold">
                                          <p:stCondLst>
                                            <p:cond delay="0"/>
                                          </p:stCondLst>
                                        </p:cTn>
                                        <p:tgtEl>
                                          <p:spTgt spid="22"/>
                                        </p:tgtEl>
                                        <p:attrNameLst>
                                          <p:attrName>style.visibility</p:attrName>
                                        </p:attrNameLst>
                                      </p:cBhvr>
                                      <p:to>
                                        <p:strVal val="hidden"/>
                                      </p:to>
                                    </p:set>
                                  </p:childTnLst>
                                </p:cTn>
                              </p:par>
                              <p:par>
                                <p:cTn id="61" presetID="1" presetClass="exit" presetSubtype="0" fill="hold" grpId="1" nodeType="withEffect">
                                  <p:stCondLst>
                                    <p:cond delay="0"/>
                                  </p:stCondLst>
                                  <p:childTnLst>
                                    <p:set>
                                      <p:cBhvr>
                                        <p:cTn id="62" dur="1" fill="hold">
                                          <p:stCondLst>
                                            <p:cond delay="0"/>
                                          </p:stCondLst>
                                        </p:cTn>
                                        <p:tgtEl>
                                          <p:spTgt spid="48"/>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34"/>
                                        </p:tgtEl>
                                        <p:attrNameLst>
                                          <p:attrName>style.visibility</p:attrName>
                                        </p:attrNameLst>
                                      </p:cBhvr>
                                      <p:to>
                                        <p:strVal val="visible"/>
                                      </p:to>
                                    </p:set>
                                  </p:childTnLst>
                                </p:cTn>
                              </p:par>
                              <p:par>
                                <p:cTn id="67" presetID="1" presetClass="exit" presetSubtype="0" fill="hold" nodeType="withEffect">
                                  <p:stCondLst>
                                    <p:cond delay="0"/>
                                  </p:stCondLst>
                                  <p:childTnLst>
                                    <p:set>
                                      <p:cBhvr>
                                        <p:cTn id="68" dur="1" fill="hold">
                                          <p:stCondLst>
                                            <p:cond delay="0"/>
                                          </p:stCondLst>
                                        </p:cTn>
                                        <p:tgtEl>
                                          <p:spTgt spid="25"/>
                                        </p:tgtEl>
                                        <p:attrNameLst>
                                          <p:attrName>style.visibility</p:attrName>
                                        </p:attrNameLst>
                                      </p:cBhvr>
                                      <p:to>
                                        <p:strVal val="hidden"/>
                                      </p:to>
                                    </p:set>
                                  </p:childTnLst>
                                </p:cTn>
                              </p:par>
                              <p:par>
                                <p:cTn id="69" presetID="1" presetClass="exit" presetSubtype="0" fill="hold" grpId="1" nodeType="withEffect">
                                  <p:stCondLst>
                                    <p:cond delay="0"/>
                                  </p:stCondLst>
                                  <p:childTnLst>
                                    <p:set>
                                      <p:cBhvr>
                                        <p:cTn id="70" dur="1" fill="hold">
                                          <p:stCondLst>
                                            <p:cond delay="0"/>
                                          </p:stCondLst>
                                        </p:cTn>
                                        <p:tgtEl>
                                          <p:spTgt spid="5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3" grpId="0"/>
      <p:bldP spid="33" grpId="1"/>
      <p:bldP spid="35" grpId="0"/>
      <p:bldP spid="35" grpId="1"/>
      <p:bldP spid="42" grpId="0"/>
      <p:bldP spid="42" grpId="1"/>
      <p:bldP spid="44" grpId="0"/>
      <p:bldP spid="44" grpId="1"/>
      <p:bldP spid="48" grpId="0"/>
      <p:bldP spid="48" grpId="1"/>
      <p:bldP spid="50" grpId="0"/>
      <p:bldP spid="50" grpId="1"/>
      <p:bldP spid="34"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39FC8357-F7A2-47C7-8A5F-2F0D5186A80E}"/>
              </a:ext>
            </a:extLst>
          </p:cNvPr>
          <p:cNvPicPr>
            <a:picLocks noChangeAspect="1"/>
          </p:cNvPicPr>
          <p:nvPr/>
        </p:nvPicPr>
        <p:blipFill>
          <a:blip r:embed="rId3"/>
          <a:stretch>
            <a:fillRect/>
          </a:stretch>
        </p:blipFill>
        <p:spPr>
          <a:xfrm>
            <a:off x="1650272" y="69582"/>
            <a:ext cx="1097280" cy="1097280"/>
          </a:xfrm>
          <a:prstGeom prst="rect">
            <a:avLst/>
          </a:prstGeom>
        </p:spPr>
      </p:pic>
      <p:pic>
        <p:nvPicPr>
          <p:cNvPr id="4" name="Picture 3">
            <a:extLst>
              <a:ext uri="{FF2B5EF4-FFF2-40B4-BE49-F238E27FC236}">
                <a16:creationId xmlns:a16="http://schemas.microsoft.com/office/drawing/2014/main" id="{31C70A29-0FE2-4419-AB4D-39488FCF41C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67683" y="1295852"/>
            <a:ext cx="5565422" cy="5436625"/>
          </a:xfrm>
          <a:prstGeom prst="rect">
            <a:avLst/>
          </a:prstGeom>
          <a:ln>
            <a:solidFill>
              <a:schemeClr val="tx1"/>
            </a:solidFill>
          </a:ln>
        </p:spPr>
      </p:pic>
      <p:grpSp>
        <p:nvGrpSpPr>
          <p:cNvPr id="8" name="Group 7">
            <a:extLst>
              <a:ext uri="{FF2B5EF4-FFF2-40B4-BE49-F238E27FC236}">
                <a16:creationId xmlns:a16="http://schemas.microsoft.com/office/drawing/2014/main" id="{41C46B05-E05A-4667-9664-D96477DA558B}"/>
              </a:ext>
            </a:extLst>
          </p:cNvPr>
          <p:cNvGrpSpPr/>
          <p:nvPr/>
        </p:nvGrpSpPr>
        <p:grpSpPr>
          <a:xfrm>
            <a:off x="238632" y="1347376"/>
            <a:ext cx="3904390" cy="2308324"/>
            <a:chOff x="238632" y="1347376"/>
            <a:chExt cx="3904390" cy="2308324"/>
          </a:xfrm>
        </p:grpSpPr>
        <p:cxnSp>
          <p:nvCxnSpPr>
            <p:cNvPr id="13" name="Straight Arrow Connector 12">
              <a:extLst>
                <a:ext uri="{FF2B5EF4-FFF2-40B4-BE49-F238E27FC236}">
                  <a16:creationId xmlns:a16="http://schemas.microsoft.com/office/drawing/2014/main" id="{7B2F60BD-D45B-4CA9-ACE5-50AEAB3669AA}"/>
                </a:ext>
              </a:extLst>
            </p:cNvPr>
            <p:cNvCxnSpPr>
              <a:cxnSpLocks/>
              <a:stCxn id="97" idx="3"/>
            </p:cNvCxnSpPr>
            <p:nvPr/>
          </p:nvCxnSpPr>
          <p:spPr>
            <a:xfrm>
              <a:off x="2491262" y="2501538"/>
              <a:ext cx="1651760" cy="51259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7" name="TextBox 96">
              <a:extLst>
                <a:ext uri="{FF2B5EF4-FFF2-40B4-BE49-F238E27FC236}">
                  <a16:creationId xmlns:a16="http://schemas.microsoft.com/office/drawing/2014/main" id="{D0BE41D1-1709-404A-BF64-1108A778CD8A}"/>
                </a:ext>
              </a:extLst>
            </p:cNvPr>
            <p:cNvSpPr txBox="1"/>
            <p:nvPr/>
          </p:nvSpPr>
          <p:spPr>
            <a:xfrm>
              <a:off x="238632" y="1347376"/>
              <a:ext cx="2252630" cy="2308324"/>
            </a:xfrm>
            <a:prstGeom prst="rect">
              <a:avLst/>
            </a:prstGeom>
            <a:noFill/>
          </p:spPr>
          <p:txBody>
            <a:bodyPr wrap="square" rtlCol="0">
              <a:spAutoFit/>
            </a:bodyPr>
            <a:lstStyle/>
            <a:p>
              <a:r>
                <a:rPr lang="en-US" sz="2400" dirty="0">
                  <a:solidFill>
                    <a:srgbClr val="FF0000"/>
                  </a:solidFill>
                </a:rPr>
                <a:t>DPU = Data Processing Unit. Glue jobs are charged per DPU hour. Change to 2 </a:t>
              </a:r>
            </a:p>
          </p:txBody>
        </p:sp>
      </p:grpSp>
      <p:grpSp>
        <p:nvGrpSpPr>
          <p:cNvPr id="3" name="Group 2">
            <a:extLst>
              <a:ext uri="{FF2B5EF4-FFF2-40B4-BE49-F238E27FC236}">
                <a16:creationId xmlns:a16="http://schemas.microsoft.com/office/drawing/2014/main" id="{7BE5466E-2EBB-45B6-9A96-441B27ED9F6C}"/>
              </a:ext>
            </a:extLst>
          </p:cNvPr>
          <p:cNvGrpSpPr/>
          <p:nvPr/>
        </p:nvGrpSpPr>
        <p:grpSpPr>
          <a:xfrm>
            <a:off x="134768" y="4912869"/>
            <a:ext cx="3917943" cy="1200329"/>
            <a:chOff x="134768" y="4912869"/>
            <a:chExt cx="3917943" cy="1200329"/>
          </a:xfrm>
        </p:grpSpPr>
        <p:cxnSp>
          <p:nvCxnSpPr>
            <p:cNvPr id="76" name="Straight Arrow Connector 75">
              <a:extLst>
                <a:ext uri="{FF2B5EF4-FFF2-40B4-BE49-F238E27FC236}">
                  <a16:creationId xmlns:a16="http://schemas.microsoft.com/office/drawing/2014/main" id="{EF82AA75-1D50-4E23-8952-2B3EA49872C6}"/>
                </a:ext>
              </a:extLst>
            </p:cNvPr>
            <p:cNvCxnSpPr>
              <a:cxnSpLocks/>
              <a:stCxn id="103" idx="3"/>
            </p:cNvCxnSpPr>
            <p:nvPr/>
          </p:nvCxnSpPr>
          <p:spPr>
            <a:xfrm flipV="1">
              <a:off x="2941983" y="5092788"/>
              <a:ext cx="1110728" cy="42024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3" name="TextBox 102">
              <a:extLst>
                <a:ext uri="{FF2B5EF4-FFF2-40B4-BE49-F238E27FC236}">
                  <a16:creationId xmlns:a16="http://schemas.microsoft.com/office/drawing/2014/main" id="{225D675A-6676-4430-A1F3-46D3A79A6249}"/>
                </a:ext>
              </a:extLst>
            </p:cNvPr>
            <p:cNvSpPr txBox="1"/>
            <p:nvPr/>
          </p:nvSpPr>
          <p:spPr>
            <a:xfrm>
              <a:off x="134768" y="4912869"/>
              <a:ext cx="2807215" cy="1200329"/>
            </a:xfrm>
            <a:prstGeom prst="rect">
              <a:avLst/>
            </a:prstGeom>
            <a:noFill/>
          </p:spPr>
          <p:txBody>
            <a:bodyPr wrap="square" rtlCol="0">
              <a:spAutoFit/>
            </a:bodyPr>
            <a:lstStyle/>
            <a:p>
              <a:r>
                <a:rPr lang="en-US" sz="2400" dirty="0">
                  <a:solidFill>
                    <a:srgbClr val="FF0000"/>
                  </a:solidFill>
                </a:rPr>
                <a:t>Parameterize values to be used in the script</a:t>
              </a:r>
            </a:p>
          </p:txBody>
        </p:sp>
      </p:grpSp>
      <p:sp>
        <p:nvSpPr>
          <p:cNvPr id="24" name="Oval 23">
            <a:extLst>
              <a:ext uri="{FF2B5EF4-FFF2-40B4-BE49-F238E27FC236}">
                <a16:creationId xmlns:a16="http://schemas.microsoft.com/office/drawing/2014/main" id="{97551916-10A1-47B5-97F9-CDEFDC8BFB4E}"/>
              </a:ext>
            </a:extLst>
          </p:cNvPr>
          <p:cNvSpPr/>
          <p:nvPr/>
        </p:nvSpPr>
        <p:spPr>
          <a:xfrm>
            <a:off x="6461727" y="6446333"/>
            <a:ext cx="409575" cy="286144"/>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29" name="TextBox 28">
            <a:extLst>
              <a:ext uri="{FF2B5EF4-FFF2-40B4-BE49-F238E27FC236}">
                <a16:creationId xmlns:a16="http://schemas.microsoft.com/office/drawing/2014/main" id="{5C546B24-3CC9-4C17-89B1-C6A2BDF96677}"/>
              </a:ext>
            </a:extLst>
          </p:cNvPr>
          <p:cNvSpPr txBox="1"/>
          <p:nvPr/>
        </p:nvSpPr>
        <p:spPr>
          <a:xfrm>
            <a:off x="9533105" y="3347720"/>
            <a:ext cx="2630680" cy="2308324"/>
          </a:xfrm>
          <a:prstGeom prst="rect">
            <a:avLst/>
          </a:prstGeom>
          <a:noFill/>
        </p:spPr>
        <p:txBody>
          <a:bodyPr wrap="square" rtlCol="0">
            <a:spAutoFit/>
          </a:bodyPr>
          <a:lstStyle/>
          <a:p>
            <a:r>
              <a:rPr lang="en-US" sz="1600" dirty="0">
                <a:latin typeface="Abadi" panose="020B0604020202020204" pitchFamily="34" charset="0"/>
              </a:rPr>
              <a:t>Parameters:</a:t>
            </a:r>
          </a:p>
          <a:p>
            <a:r>
              <a:rPr lang="en-US" sz="1600" dirty="0">
                <a:latin typeface="Abadi" panose="020B0604020202020204" pitchFamily="34" charset="0"/>
              </a:rPr>
              <a:t>--REDSHIFT_DB_NAME		glue_tutorial_XXX</a:t>
            </a:r>
          </a:p>
          <a:p>
            <a:r>
              <a:rPr lang="en-US" sz="1600" dirty="0">
                <a:latin typeface="Abadi" panose="020B0604020202020204" pitchFamily="34" charset="0"/>
              </a:rPr>
              <a:t>--SCHEMA_NAME				sales-XXX</a:t>
            </a:r>
          </a:p>
          <a:p>
            <a:r>
              <a:rPr lang="en-US" sz="1600" dirty="0">
                <a:latin typeface="Abadi" panose="020B0604020202020204" pitchFamily="34" charset="0"/>
              </a:rPr>
              <a:t>--TABLE_NAME					products-XXX</a:t>
            </a:r>
          </a:p>
          <a:p>
            <a:r>
              <a:rPr lang="en-US" sz="1600" dirty="0">
                <a:latin typeface="Abadi" panose="020B0604020202020204" pitchFamily="34" charset="0"/>
              </a:rPr>
              <a:t>--CONNECTION_NAME</a:t>
            </a:r>
          </a:p>
          <a:p>
            <a:r>
              <a:rPr lang="en-US" sz="1600" dirty="0">
                <a:latin typeface="Abadi" panose="020B0604020202020204" pitchFamily="34" charset="0"/>
              </a:rPr>
              <a:t>		glue-tutorial-XXX</a:t>
            </a:r>
          </a:p>
        </p:txBody>
      </p:sp>
      <p:sp>
        <p:nvSpPr>
          <p:cNvPr id="11" name="TextBox 10">
            <a:extLst>
              <a:ext uri="{FF2B5EF4-FFF2-40B4-BE49-F238E27FC236}">
                <a16:creationId xmlns:a16="http://schemas.microsoft.com/office/drawing/2014/main" id="{CB8EF24D-D326-4127-850B-1EF2C0E5536F}"/>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12" name="Connector: Elbow 11">
            <a:extLst>
              <a:ext uri="{FF2B5EF4-FFF2-40B4-BE49-F238E27FC236}">
                <a16:creationId xmlns:a16="http://schemas.microsoft.com/office/drawing/2014/main" id="{C917873A-6672-49BF-97A2-2C7054D7F8AA}"/>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26A83733-4661-4EB5-849D-FAED206D871D}"/>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connection to the database</a:t>
            </a:r>
          </a:p>
        </p:txBody>
      </p:sp>
      <p:grpSp>
        <p:nvGrpSpPr>
          <p:cNvPr id="16" name="Group 15">
            <a:extLst>
              <a:ext uri="{FF2B5EF4-FFF2-40B4-BE49-F238E27FC236}">
                <a16:creationId xmlns:a16="http://schemas.microsoft.com/office/drawing/2014/main" id="{743F1BB7-D1FF-4570-B1FA-8B9F1079B51C}"/>
              </a:ext>
            </a:extLst>
          </p:cNvPr>
          <p:cNvGrpSpPr/>
          <p:nvPr/>
        </p:nvGrpSpPr>
        <p:grpSpPr>
          <a:xfrm>
            <a:off x="134768" y="3673199"/>
            <a:ext cx="3917943" cy="1200329"/>
            <a:chOff x="134768" y="4798427"/>
            <a:chExt cx="3917943" cy="1200329"/>
          </a:xfrm>
        </p:grpSpPr>
        <p:cxnSp>
          <p:nvCxnSpPr>
            <p:cNvPr id="17" name="Straight Arrow Connector 16">
              <a:extLst>
                <a:ext uri="{FF2B5EF4-FFF2-40B4-BE49-F238E27FC236}">
                  <a16:creationId xmlns:a16="http://schemas.microsoft.com/office/drawing/2014/main" id="{2054833E-7B1B-45D4-A305-9D80BF3A9CF1}"/>
                </a:ext>
              </a:extLst>
            </p:cNvPr>
            <p:cNvCxnSpPr>
              <a:cxnSpLocks/>
              <a:stCxn id="18" idx="3"/>
            </p:cNvCxnSpPr>
            <p:nvPr/>
          </p:nvCxnSpPr>
          <p:spPr>
            <a:xfrm flipV="1">
              <a:off x="2941983" y="4878220"/>
              <a:ext cx="1110728" cy="520372"/>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959A779A-5ED5-4A6C-8618-655CF2B3E142}"/>
                </a:ext>
              </a:extLst>
            </p:cNvPr>
            <p:cNvSpPr txBox="1"/>
            <p:nvPr/>
          </p:nvSpPr>
          <p:spPr>
            <a:xfrm>
              <a:off x="134768" y="4798427"/>
              <a:ext cx="2807215" cy="1200329"/>
            </a:xfrm>
            <a:prstGeom prst="rect">
              <a:avLst/>
            </a:prstGeom>
            <a:noFill/>
          </p:spPr>
          <p:txBody>
            <a:bodyPr wrap="square" rtlCol="0">
              <a:spAutoFit/>
            </a:bodyPr>
            <a:lstStyle/>
            <a:p>
              <a:r>
                <a:rPr lang="en-US" sz="2400" dirty="0">
                  <a:solidFill>
                    <a:srgbClr val="FF0000"/>
                  </a:solidFill>
                </a:rPr>
                <a:t>Job automatically stops after set time</a:t>
              </a:r>
            </a:p>
          </p:txBody>
        </p:sp>
      </p:grpSp>
    </p:spTree>
    <p:extLst>
      <p:ext uri="{BB962C8B-B14F-4D97-AF65-F5344CB8AC3E}">
        <p14:creationId xmlns:p14="http://schemas.microsoft.com/office/powerpoint/2010/main" val="3931687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xit" presetSubtype="0" fill="hold" nodeType="withEffect">
                                  <p:stCondLst>
                                    <p:cond delay="0"/>
                                  </p:stCondLst>
                                  <p:childTnLst>
                                    <p:set>
                                      <p:cBhvr>
                                        <p:cTn id="12" dur="1" fill="hold">
                                          <p:stCondLst>
                                            <p:cond delay="0"/>
                                          </p:stCondLst>
                                        </p:cTn>
                                        <p:tgtEl>
                                          <p:spTgt spid="8"/>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par>
                                <p:cTn id="17" presetID="1" presetClass="exit" presetSubtype="0" fill="hold" nodeType="withEffect">
                                  <p:stCondLst>
                                    <p:cond delay="0"/>
                                  </p:stCondLst>
                                  <p:childTnLst>
                                    <p:set>
                                      <p:cBhvr>
                                        <p:cTn id="18" dur="1" fill="hold">
                                          <p:stCondLst>
                                            <p:cond delay="0"/>
                                          </p:stCondLst>
                                        </p:cTn>
                                        <p:tgtEl>
                                          <p:spTgt spid="16"/>
                                        </p:tgtEl>
                                        <p:attrNameLst>
                                          <p:attrName>style.visibility</p:attrName>
                                        </p:attrNameLst>
                                      </p:cBhvr>
                                      <p:to>
                                        <p:strVal val="hidden"/>
                                      </p:to>
                                    </p:set>
                                  </p:childTnLst>
                                </p:cTn>
                              </p:par>
                              <p:par>
                                <p:cTn id="19" presetID="1" presetClass="entr" presetSubtype="0" fill="hold" grpId="0" nodeType="withEffect">
                                  <p:stCondLst>
                                    <p:cond delay="0"/>
                                  </p:stCondLst>
                                  <p:childTnLst>
                                    <p:set>
                                      <p:cBhvr>
                                        <p:cTn id="20" dur="1" fill="hold">
                                          <p:stCondLst>
                                            <p:cond delay="0"/>
                                          </p:stCondLst>
                                        </p:cTn>
                                        <p:tgtEl>
                                          <p:spTgt spid="2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par>
                                <p:cTn id="25" presetID="1" presetClass="exit" presetSubtype="0" fill="hold" grpId="1" nodeType="withEffect">
                                  <p:stCondLst>
                                    <p:cond delay="0"/>
                                  </p:stCondLst>
                                  <p:childTnLst>
                                    <p:set>
                                      <p:cBhvr>
                                        <p:cTn id="26" dur="1" fill="hold">
                                          <p:stCondLst>
                                            <p:cond delay="0"/>
                                          </p:stCondLst>
                                        </p:cTn>
                                        <p:tgtEl>
                                          <p:spTgt spid="29"/>
                                        </p:tgtEl>
                                        <p:attrNameLst>
                                          <p:attrName>style.visibility</p:attrName>
                                        </p:attrNameLst>
                                      </p:cBhvr>
                                      <p:to>
                                        <p:strVal val="hidden"/>
                                      </p:to>
                                    </p:set>
                                  </p:childTnLst>
                                </p:cTn>
                              </p:par>
                              <p:par>
                                <p:cTn id="27" presetID="1" presetClass="exit" presetSubtype="0" fill="hold" nodeType="withEffect">
                                  <p:stCondLst>
                                    <p:cond delay="0"/>
                                  </p:stCondLst>
                                  <p:childTnLst>
                                    <p:set>
                                      <p:cBhvr>
                                        <p:cTn id="28" dur="1" fill="hold">
                                          <p:stCondLst>
                                            <p:cond delay="0"/>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9" grpId="0"/>
      <p:bldP spid="29" grpId="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71567FD-6E83-4CB3-80B4-55D5937BEBFF}"/>
              </a:ext>
            </a:extLst>
          </p:cNvPr>
          <p:cNvPicPr>
            <a:picLocks noChangeAspect="1"/>
          </p:cNvPicPr>
          <p:nvPr/>
        </p:nvPicPr>
        <p:blipFill>
          <a:blip r:embed="rId3"/>
          <a:stretch>
            <a:fillRect/>
          </a:stretch>
        </p:blipFill>
        <p:spPr>
          <a:xfrm>
            <a:off x="1650272" y="69582"/>
            <a:ext cx="1097280" cy="1097280"/>
          </a:xfrm>
          <a:prstGeom prst="rect">
            <a:avLst/>
          </a:prstGeom>
        </p:spPr>
      </p:pic>
      <p:pic>
        <p:nvPicPr>
          <p:cNvPr id="5" name="Picture 4">
            <a:extLst>
              <a:ext uri="{FF2B5EF4-FFF2-40B4-BE49-F238E27FC236}">
                <a16:creationId xmlns:a16="http://schemas.microsoft.com/office/drawing/2014/main" id="{8F0C1FB2-0554-45B5-AA35-361EFEE973A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0572" y="2640053"/>
            <a:ext cx="10790855" cy="3543607"/>
          </a:xfrm>
          <a:prstGeom prst="rect">
            <a:avLst/>
          </a:prstGeom>
          <a:ln>
            <a:solidFill>
              <a:schemeClr val="tx1"/>
            </a:solidFill>
          </a:ln>
        </p:spPr>
      </p:pic>
      <p:cxnSp>
        <p:nvCxnSpPr>
          <p:cNvPr id="6" name="Straight Arrow Connector 5">
            <a:extLst>
              <a:ext uri="{FF2B5EF4-FFF2-40B4-BE49-F238E27FC236}">
                <a16:creationId xmlns:a16="http://schemas.microsoft.com/office/drawing/2014/main" id="{8A1362BD-F13B-44BB-BAB0-5E67492DE46E}"/>
              </a:ext>
            </a:extLst>
          </p:cNvPr>
          <p:cNvCxnSpPr>
            <a:cxnSpLocks/>
            <a:stCxn id="11" idx="2"/>
          </p:cNvCxnSpPr>
          <p:nvPr/>
        </p:nvCxnSpPr>
        <p:spPr>
          <a:xfrm flipH="1">
            <a:off x="5659120" y="2343168"/>
            <a:ext cx="1017905" cy="1375392"/>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B01A3FBA-3CFC-440E-9C4C-6A912EBFF2FE}"/>
              </a:ext>
            </a:extLst>
          </p:cNvPr>
          <p:cNvSpPr txBox="1"/>
          <p:nvPr/>
        </p:nvSpPr>
        <p:spPr>
          <a:xfrm>
            <a:off x="3757612" y="1512171"/>
            <a:ext cx="5838825" cy="830997"/>
          </a:xfrm>
          <a:prstGeom prst="rect">
            <a:avLst/>
          </a:prstGeom>
          <a:noFill/>
        </p:spPr>
        <p:txBody>
          <a:bodyPr wrap="square" rtlCol="0">
            <a:spAutoFit/>
          </a:bodyPr>
          <a:lstStyle/>
          <a:p>
            <a:r>
              <a:rPr lang="en-US" sz="2400" dirty="0">
                <a:solidFill>
                  <a:srgbClr val="FF0000"/>
                </a:solidFill>
              </a:rPr>
              <a:t>Select the Redshift connection that you want to use: glue-tutorial-XXX</a:t>
            </a:r>
          </a:p>
        </p:txBody>
      </p:sp>
      <p:sp>
        <p:nvSpPr>
          <p:cNvPr id="7" name="Oval 6">
            <a:extLst>
              <a:ext uri="{FF2B5EF4-FFF2-40B4-BE49-F238E27FC236}">
                <a16:creationId xmlns:a16="http://schemas.microsoft.com/office/drawing/2014/main" id="{F6CC8943-1745-4826-AE20-42F9E704D478}"/>
              </a:ext>
            </a:extLst>
          </p:cNvPr>
          <p:cNvSpPr/>
          <p:nvPr/>
        </p:nvSpPr>
        <p:spPr>
          <a:xfrm>
            <a:off x="6172200" y="5637495"/>
            <a:ext cx="504825" cy="347845"/>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3" name="TextBox 12">
            <a:extLst>
              <a:ext uri="{FF2B5EF4-FFF2-40B4-BE49-F238E27FC236}">
                <a16:creationId xmlns:a16="http://schemas.microsoft.com/office/drawing/2014/main" id="{C3B30B1C-4586-4F5B-98E5-AD4D0EFA937D}"/>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14" name="Connector: Elbow 13">
            <a:extLst>
              <a:ext uri="{FF2B5EF4-FFF2-40B4-BE49-F238E27FC236}">
                <a16:creationId xmlns:a16="http://schemas.microsoft.com/office/drawing/2014/main" id="{54422613-83A9-4A6F-87E2-446B633FFBE9}"/>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4396EA7B-6895-46C0-BDDE-9F2755694475}"/>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Glue job</a:t>
            </a:r>
          </a:p>
        </p:txBody>
      </p:sp>
    </p:spTree>
    <p:extLst>
      <p:ext uri="{BB962C8B-B14F-4D97-AF65-F5344CB8AC3E}">
        <p14:creationId xmlns:p14="http://schemas.microsoft.com/office/powerpoint/2010/main" val="4118015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43F5832-3F2F-4A64-ABB8-D753121BB1A4}"/>
              </a:ext>
            </a:extLst>
          </p:cNvPr>
          <p:cNvPicPr>
            <a:picLocks noChangeAspect="1"/>
          </p:cNvPicPr>
          <p:nvPr/>
        </p:nvPicPr>
        <p:blipFill>
          <a:blip r:embed="rId2"/>
          <a:stretch>
            <a:fillRect/>
          </a:stretch>
        </p:blipFill>
        <p:spPr>
          <a:xfrm>
            <a:off x="1650272" y="69582"/>
            <a:ext cx="1097280" cy="1097280"/>
          </a:xfrm>
          <a:prstGeom prst="rect">
            <a:avLst/>
          </a:prstGeom>
        </p:spPr>
      </p:pic>
      <p:pic>
        <p:nvPicPr>
          <p:cNvPr id="5" name="Picture 4">
            <a:extLst>
              <a:ext uri="{FF2B5EF4-FFF2-40B4-BE49-F238E27FC236}">
                <a16:creationId xmlns:a16="http://schemas.microsoft.com/office/drawing/2014/main" id="{16205067-2707-4826-8C7E-187FAE9AB4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66449" y="2072522"/>
            <a:ext cx="9259102" cy="2712955"/>
          </a:xfrm>
          <a:prstGeom prst="rect">
            <a:avLst/>
          </a:prstGeom>
          <a:ln>
            <a:solidFill>
              <a:schemeClr val="tx1"/>
            </a:solidFill>
          </a:ln>
        </p:spPr>
      </p:pic>
      <p:sp>
        <p:nvSpPr>
          <p:cNvPr id="8" name="Oval 7">
            <a:extLst>
              <a:ext uri="{FF2B5EF4-FFF2-40B4-BE49-F238E27FC236}">
                <a16:creationId xmlns:a16="http://schemas.microsoft.com/office/drawing/2014/main" id="{299CBA95-8E1F-464F-A0D3-7B7E3EA185B9}"/>
              </a:ext>
            </a:extLst>
          </p:cNvPr>
          <p:cNvSpPr/>
          <p:nvPr/>
        </p:nvSpPr>
        <p:spPr>
          <a:xfrm>
            <a:off x="5720510" y="4231025"/>
            <a:ext cx="1347039" cy="467187"/>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6" name="TextBox 5">
            <a:extLst>
              <a:ext uri="{FF2B5EF4-FFF2-40B4-BE49-F238E27FC236}">
                <a16:creationId xmlns:a16="http://schemas.microsoft.com/office/drawing/2014/main" id="{F956DD81-E1EA-41D7-A945-C5F78A3757CA}"/>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9" name="Connector: Elbow 8">
            <a:extLst>
              <a:ext uri="{FF2B5EF4-FFF2-40B4-BE49-F238E27FC236}">
                <a16:creationId xmlns:a16="http://schemas.microsoft.com/office/drawing/2014/main" id="{CD9C3DB8-4F4C-4DE1-8ED8-5E6FABB87D70}"/>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C6C4B8D3-B671-459F-9A7A-15797F368E29}"/>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Glue job</a:t>
            </a:r>
          </a:p>
        </p:txBody>
      </p:sp>
    </p:spTree>
    <p:extLst>
      <p:ext uri="{BB962C8B-B14F-4D97-AF65-F5344CB8AC3E}">
        <p14:creationId xmlns:p14="http://schemas.microsoft.com/office/powerpoint/2010/main" val="362612288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E038236E-5E64-4EE3-8F6A-0108D5BC1A2F}"/>
              </a:ext>
            </a:extLst>
          </p:cNvPr>
          <p:cNvPicPr>
            <a:picLocks noChangeAspect="1"/>
          </p:cNvPicPr>
          <p:nvPr/>
        </p:nvPicPr>
        <p:blipFill>
          <a:blip r:embed="rId3"/>
          <a:stretch>
            <a:fillRect/>
          </a:stretch>
        </p:blipFill>
        <p:spPr>
          <a:xfrm>
            <a:off x="1650272" y="69582"/>
            <a:ext cx="1097280" cy="1097280"/>
          </a:xfrm>
          <a:prstGeom prst="rect">
            <a:avLst/>
          </a:prstGeom>
        </p:spPr>
      </p:pic>
      <p:pic>
        <p:nvPicPr>
          <p:cNvPr id="8" name="Content Placeholder 7">
            <a:extLst>
              <a:ext uri="{FF2B5EF4-FFF2-40B4-BE49-F238E27FC236}">
                <a16:creationId xmlns:a16="http://schemas.microsoft.com/office/drawing/2014/main" id="{2E2C5398-D9CE-4591-892C-207929C4291A}"/>
              </a:ext>
            </a:extLst>
          </p:cNvPr>
          <p:cNvPicPr>
            <a:picLocks noGrp="1" noChangeAspect="1"/>
          </p:cNvPicPr>
          <p:nvPr>
            <p:ph idx="1"/>
          </p:nvPr>
        </p:nvPicPr>
        <p:blipFill rotWithShape="1">
          <a:blip r:embed="rId4">
            <a:extLst>
              <a:ext uri="{28A0092B-C50C-407E-A947-70E740481C1C}">
                <a14:useLocalDpi xmlns:a14="http://schemas.microsoft.com/office/drawing/2010/main" val="0"/>
              </a:ext>
            </a:extLst>
          </a:blip>
          <a:srcRect b="7010"/>
          <a:stretch/>
        </p:blipFill>
        <p:spPr>
          <a:xfrm>
            <a:off x="440267" y="1543459"/>
            <a:ext cx="10534733" cy="3942941"/>
          </a:xfrm>
          <a:ln>
            <a:solidFill>
              <a:schemeClr val="tx1"/>
            </a:solidFill>
          </a:ln>
        </p:spPr>
      </p:pic>
      <p:sp>
        <p:nvSpPr>
          <p:cNvPr id="9" name="TextBox 8">
            <a:extLst>
              <a:ext uri="{FF2B5EF4-FFF2-40B4-BE49-F238E27FC236}">
                <a16:creationId xmlns:a16="http://schemas.microsoft.com/office/drawing/2014/main" id="{370B5E27-BBE8-45D1-B0F8-64790F931830}"/>
              </a:ext>
            </a:extLst>
          </p:cNvPr>
          <p:cNvSpPr txBox="1"/>
          <p:nvPr/>
        </p:nvSpPr>
        <p:spPr>
          <a:xfrm>
            <a:off x="8248317" y="2478038"/>
            <a:ext cx="3323771" cy="2308324"/>
          </a:xfrm>
          <a:prstGeom prst="rect">
            <a:avLst/>
          </a:prstGeom>
          <a:noFill/>
        </p:spPr>
        <p:txBody>
          <a:bodyPr wrap="square" rtlCol="0">
            <a:spAutoFit/>
          </a:bodyPr>
          <a:lstStyle/>
          <a:p>
            <a:r>
              <a:rPr lang="en-US" sz="2400" dirty="0" err="1">
                <a:solidFill>
                  <a:srgbClr val="FF0000"/>
                </a:solidFill>
              </a:rPr>
              <a:t>PySpark</a:t>
            </a:r>
            <a:r>
              <a:rPr lang="en-US" sz="2400" dirty="0">
                <a:solidFill>
                  <a:srgbClr val="FF0000"/>
                </a:solidFill>
              </a:rPr>
              <a:t> is a service that allows the developer to perform data analysis on the data that is being used.</a:t>
            </a:r>
          </a:p>
        </p:txBody>
      </p:sp>
      <p:cxnSp>
        <p:nvCxnSpPr>
          <p:cNvPr id="10" name="Straight Arrow Connector 9">
            <a:extLst>
              <a:ext uri="{FF2B5EF4-FFF2-40B4-BE49-F238E27FC236}">
                <a16:creationId xmlns:a16="http://schemas.microsoft.com/office/drawing/2014/main" id="{11E84475-316A-481C-A693-A15B38B455D3}"/>
              </a:ext>
            </a:extLst>
          </p:cNvPr>
          <p:cNvCxnSpPr>
            <a:cxnSpLocks/>
          </p:cNvCxnSpPr>
          <p:nvPr/>
        </p:nvCxnSpPr>
        <p:spPr>
          <a:xfrm flipH="1" flipV="1">
            <a:off x="4380089" y="2935111"/>
            <a:ext cx="3779937" cy="27964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2DE44CE0-85D8-435C-852B-89900EBC8EB2}"/>
              </a:ext>
            </a:extLst>
          </p:cNvPr>
          <p:cNvCxnSpPr>
            <a:cxnSpLocks/>
          </p:cNvCxnSpPr>
          <p:nvPr/>
        </p:nvCxnSpPr>
        <p:spPr>
          <a:xfrm flipH="1" flipV="1">
            <a:off x="3856383" y="4574666"/>
            <a:ext cx="1745170" cy="1217201"/>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80D331AE-7C3A-4264-8715-9B5F632C7F52}"/>
              </a:ext>
            </a:extLst>
          </p:cNvPr>
          <p:cNvSpPr txBox="1"/>
          <p:nvPr/>
        </p:nvSpPr>
        <p:spPr>
          <a:xfrm>
            <a:off x="5638799" y="4847560"/>
            <a:ext cx="3303639" cy="1938992"/>
          </a:xfrm>
          <a:prstGeom prst="rect">
            <a:avLst/>
          </a:prstGeom>
          <a:noFill/>
        </p:spPr>
        <p:txBody>
          <a:bodyPr wrap="square" rtlCol="0">
            <a:spAutoFit/>
          </a:bodyPr>
          <a:lstStyle/>
          <a:p>
            <a:r>
              <a:rPr lang="en-US" sz="2400" dirty="0">
                <a:solidFill>
                  <a:srgbClr val="FF0000"/>
                </a:solidFill>
              </a:rPr>
              <a:t>This is setting up the Spark and Glue environment to be able to interact with the data</a:t>
            </a:r>
          </a:p>
        </p:txBody>
      </p:sp>
      <p:sp>
        <p:nvSpPr>
          <p:cNvPr id="11" name="TextBox 10">
            <a:extLst>
              <a:ext uri="{FF2B5EF4-FFF2-40B4-BE49-F238E27FC236}">
                <a16:creationId xmlns:a16="http://schemas.microsoft.com/office/drawing/2014/main" id="{14B7528C-4139-49A3-B523-963520375CB4}"/>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12" name="Connector: Elbow 11">
            <a:extLst>
              <a:ext uri="{FF2B5EF4-FFF2-40B4-BE49-F238E27FC236}">
                <a16:creationId xmlns:a16="http://schemas.microsoft.com/office/drawing/2014/main" id="{3D775DC7-3817-445D-9B20-F3F82C95FFB9}"/>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1818B743-9680-435C-8FBC-FB82C3FD39A4}"/>
              </a:ext>
            </a:extLst>
          </p:cNvPr>
          <p:cNvSpPr txBox="1"/>
          <p:nvPr/>
        </p:nvSpPr>
        <p:spPr>
          <a:xfrm>
            <a:off x="440267" y="1004340"/>
            <a:ext cx="5565422" cy="369332"/>
          </a:xfrm>
          <a:prstGeom prst="rect">
            <a:avLst/>
          </a:prstGeom>
          <a:noFill/>
        </p:spPr>
        <p:txBody>
          <a:bodyPr wrap="square" rtlCol="0">
            <a:spAutoFit/>
          </a:bodyPr>
          <a:lstStyle/>
          <a:p>
            <a:pPr lvl="1"/>
            <a:r>
              <a:rPr lang="en-US" b="1" dirty="0"/>
              <a:t>Writing the Script</a:t>
            </a:r>
          </a:p>
        </p:txBody>
      </p:sp>
    </p:spTree>
    <p:extLst>
      <p:ext uri="{BB962C8B-B14F-4D97-AF65-F5344CB8AC3E}">
        <p14:creationId xmlns:p14="http://schemas.microsoft.com/office/powerpoint/2010/main" val="19506178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9EF8E7EB-DE57-4D13-977D-D45FB47BE0F4}"/>
              </a:ext>
            </a:extLst>
          </p:cNvPr>
          <p:cNvPicPr>
            <a:picLocks noChangeAspect="1"/>
          </p:cNvPicPr>
          <p:nvPr/>
        </p:nvPicPr>
        <p:blipFill>
          <a:blip r:embed="rId3"/>
          <a:stretch>
            <a:fillRect/>
          </a:stretch>
        </p:blipFill>
        <p:spPr>
          <a:xfrm>
            <a:off x="1650272" y="69582"/>
            <a:ext cx="1097280" cy="1097280"/>
          </a:xfrm>
          <a:prstGeom prst="rect">
            <a:avLst/>
          </a:prstGeom>
        </p:spPr>
      </p:pic>
      <p:sp>
        <p:nvSpPr>
          <p:cNvPr id="3" name="Content Placeholder 2">
            <a:extLst>
              <a:ext uri="{FF2B5EF4-FFF2-40B4-BE49-F238E27FC236}">
                <a16:creationId xmlns:a16="http://schemas.microsoft.com/office/drawing/2014/main" id="{A261CA17-186F-43CC-ADD8-C214DBBC88A1}"/>
              </a:ext>
            </a:extLst>
          </p:cNvPr>
          <p:cNvSpPr>
            <a:spLocks noGrp="1"/>
          </p:cNvSpPr>
          <p:nvPr>
            <p:ph idx="1"/>
          </p:nvPr>
        </p:nvSpPr>
        <p:spPr>
          <a:xfrm>
            <a:off x="655983" y="1433894"/>
            <a:ext cx="10605052" cy="5255140"/>
          </a:xfrm>
        </p:spPr>
        <p:txBody>
          <a:bodyPr>
            <a:normAutofit fontScale="92500" lnSpcReduction="10000"/>
          </a:bodyPr>
          <a:lstStyle/>
          <a:p>
            <a:pPr marL="0" indent="0">
              <a:spcBef>
                <a:spcPts val="600"/>
              </a:spcBef>
              <a:buNone/>
            </a:pP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import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sys</a:t>
            </a:r>
          </a:p>
          <a:p>
            <a:pPr marL="0" indent="0">
              <a:spcBef>
                <a:spcPts val="600"/>
              </a:spcBef>
              <a:buNone/>
            </a:pP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from</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awsglue.transforms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import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from</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awsglue.utils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import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getResolvedOptions</a:t>
            </a: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a:p>
            <a:pPr marL="0" indent="0">
              <a:spcBef>
                <a:spcPts val="600"/>
              </a:spcBef>
              <a:buNone/>
            </a:pP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from</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pyspark.context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import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SparkContext</a:t>
            </a: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a:p>
            <a:pPr marL="0" indent="0">
              <a:spcBef>
                <a:spcPts val="600"/>
              </a:spcBef>
              <a:buNone/>
            </a:pP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from</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awsglue.context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import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GlueContext</a:t>
            </a: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a:p>
            <a:pPr marL="0" indent="0">
              <a:spcBef>
                <a:spcPts val="600"/>
              </a:spcBef>
              <a:buNone/>
            </a:pP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from</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awsglue.dynamicframe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import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DynamicFrame</a:t>
            </a: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a:p>
            <a:pPr marL="0" indent="0">
              <a:spcBef>
                <a:spcPts val="600"/>
              </a:spcBef>
              <a:buNone/>
            </a:pP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from</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awsglue.job</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import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Job</a:t>
            </a:r>
          </a:p>
          <a:p>
            <a:pPr marL="0" indent="0">
              <a:spcBef>
                <a:spcPts val="600"/>
              </a:spcBef>
              <a:buNone/>
            </a:pP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from</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pyspark.sql.functions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import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from</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pyspark.sql.types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import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from</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datetime </a:t>
            </a: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import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datetime</a:t>
            </a:r>
          </a:p>
          <a:p>
            <a:pPr marL="0" indent="0">
              <a:spcBef>
                <a:spcPts val="600"/>
              </a:spcBef>
              <a:buNone/>
            </a:pP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args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getResolvedOptions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sys.argv</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TempDir</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'JOB_NAME'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'TABLE_NAME'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'SCHEMA_NAME'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'REDSHIFT_DB_NAME'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'CONNECTION_NAME'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sc</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SparkContext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glueContext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GlueContext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sc</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spark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glueContext.spark_session</a:t>
            </a: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job = Job(</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glueContext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job.init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args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'JOB_NAME'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args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p:txBody>
      </p:sp>
      <p:cxnSp>
        <p:nvCxnSpPr>
          <p:cNvPr id="6" name="Straight Arrow Connector 5">
            <a:extLst>
              <a:ext uri="{FF2B5EF4-FFF2-40B4-BE49-F238E27FC236}">
                <a16:creationId xmlns:a16="http://schemas.microsoft.com/office/drawing/2014/main" id="{B111845E-81AE-4939-9BE1-753DC164526F}"/>
              </a:ext>
            </a:extLst>
          </p:cNvPr>
          <p:cNvCxnSpPr>
            <a:cxnSpLocks/>
            <a:stCxn id="7" idx="0"/>
          </p:cNvCxnSpPr>
          <p:nvPr/>
        </p:nvCxnSpPr>
        <p:spPr>
          <a:xfrm flipH="1" flipV="1">
            <a:off x="7845290" y="4566052"/>
            <a:ext cx="1036764" cy="65289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13288799-B319-4293-AB9A-4612E300F70B}"/>
              </a:ext>
            </a:extLst>
          </p:cNvPr>
          <p:cNvSpPr txBox="1"/>
          <p:nvPr/>
        </p:nvSpPr>
        <p:spPr>
          <a:xfrm>
            <a:off x="7289068" y="5218950"/>
            <a:ext cx="3185972" cy="1200329"/>
          </a:xfrm>
          <a:prstGeom prst="rect">
            <a:avLst/>
          </a:prstGeom>
          <a:noFill/>
        </p:spPr>
        <p:txBody>
          <a:bodyPr wrap="square" rtlCol="0">
            <a:spAutoFit/>
          </a:bodyPr>
          <a:lstStyle/>
          <a:p>
            <a:r>
              <a:rPr lang="en-US" sz="2400" dirty="0">
                <a:solidFill>
                  <a:srgbClr val="FF0000"/>
                </a:solidFill>
              </a:rPr>
              <a:t>Add the parameters that were passed into the Glue job</a:t>
            </a:r>
          </a:p>
        </p:txBody>
      </p:sp>
      <p:cxnSp>
        <p:nvCxnSpPr>
          <p:cNvPr id="13" name="Straight Arrow Connector 12">
            <a:extLst>
              <a:ext uri="{FF2B5EF4-FFF2-40B4-BE49-F238E27FC236}">
                <a16:creationId xmlns:a16="http://schemas.microsoft.com/office/drawing/2014/main" id="{FC07011D-4FF1-4AD2-92D9-5E01A83B306A}"/>
              </a:ext>
            </a:extLst>
          </p:cNvPr>
          <p:cNvCxnSpPr>
            <a:cxnSpLocks/>
          </p:cNvCxnSpPr>
          <p:nvPr/>
        </p:nvCxnSpPr>
        <p:spPr>
          <a:xfrm flipH="1">
            <a:off x="4949687" y="2572065"/>
            <a:ext cx="2895602" cy="707499"/>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12878C53-0079-411E-8749-CDA6E6550F7F}"/>
              </a:ext>
            </a:extLst>
          </p:cNvPr>
          <p:cNvSpPr txBox="1"/>
          <p:nvPr/>
        </p:nvSpPr>
        <p:spPr>
          <a:xfrm>
            <a:off x="7960066" y="1971901"/>
            <a:ext cx="3185972" cy="1200329"/>
          </a:xfrm>
          <a:prstGeom prst="rect">
            <a:avLst/>
          </a:prstGeom>
          <a:noFill/>
        </p:spPr>
        <p:txBody>
          <a:bodyPr wrap="square" rtlCol="0">
            <a:spAutoFit/>
          </a:bodyPr>
          <a:lstStyle/>
          <a:p>
            <a:r>
              <a:rPr lang="en-US" sz="2400" dirty="0">
                <a:solidFill>
                  <a:srgbClr val="FF0000"/>
                </a:solidFill>
              </a:rPr>
              <a:t>Include SQL functions, types, and datetime to use later</a:t>
            </a:r>
          </a:p>
        </p:txBody>
      </p:sp>
      <p:sp>
        <p:nvSpPr>
          <p:cNvPr id="8" name="TextBox 7">
            <a:extLst>
              <a:ext uri="{FF2B5EF4-FFF2-40B4-BE49-F238E27FC236}">
                <a16:creationId xmlns:a16="http://schemas.microsoft.com/office/drawing/2014/main" id="{C6192604-07C8-4D8B-B09D-7CBF705999A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9" name="Connector: Elbow 8">
            <a:extLst>
              <a:ext uri="{FF2B5EF4-FFF2-40B4-BE49-F238E27FC236}">
                <a16:creationId xmlns:a16="http://schemas.microsoft.com/office/drawing/2014/main" id="{D3CB615F-E725-4E01-A9BD-3021CF553957}"/>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7888DBC8-0200-4801-8377-29C0153CA7E9}"/>
              </a:ext>
            </a:extLst>
          </p:cNvPr>
          <p:cNvSpPr txBox="1"/>
          <p:nvPr/>
        </p:nvSpPr>
        <p:spPr>
          <a:xfrm>
            <a:off x="440267" y="1004340"/>
            <a:ext cx="5565422" cy="369332"/>
          </a:xfrm>
          <a:prstGeom prst="rect">
            <a:avLst/>
          </a:prstGeom>
          <a:noFill/>
        </p:spPr>
        <p:txBody>
          <a:bodyPr wrap="square" rtlCol="0">
            <a:spAutoFit/>
          </a:bodyPr>
          <a:lstStyle/>
          <a:p>
            <a:pPr lvl="1"/>
            <a:r>
              <a:rPr lang="en-US" b="1" dirty="0"/>
              <a:t>Writing the Script</a:t>
            </a:r>
          </a:p>
        </p:txBody>
      </p:sp>
    </p:spTree>
    <p:extLst>
      <p:ext uri="{BB962C8B-B14F-4D97-AF65-F5344CB8AC3E}">
        <p14:creationId xmlns:p14="http://schemas.microsoft.com/office/powerpoint/2010/main" val="1145209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B8A5B48-9AA3-4355-AFD9-D59E1AF38E45}"/>
              </a:ext>
            </a:extLst>
          </p:cNvPr>
          <p:cNvSpPr>
            <a:spLocks noGrp="1"/>
          </p:cNvSpPr>
          <p:nvPr>
            <p:ph idx="1"/>
          </p:nvPr>
        </p:nvSpPr>
        <p:spPr>
          <a:xfrm>
            <a:off x="1069848" y="1389413"/>
            <a:ext cx="10058400" cy="4904509"/>
          </a:xfrm>
        </p:spPr>
        <p:txBody>
          <a:bodyPr>
            <a:normAutofit lnSpcReduction="10000"/>
          </a:bodyPr>
          <a:lstStyle/>
          <a:p>
            <a:r>
              <a:rPr lang="en-US" sz="2400" dirty="0"/>
              <a:t>Serverless </a:t>
            </a:r>
          </a:p>
          <a:p>
            <a:pPr lvl="1"/>
            <a:r>
              <a:rPr lang="en-US" sz="2200" dirty="0"/>
              <a:t>companies do not have to invest and maintain on premise servers</a:t>
            </a:r>
          </a:p>
          <a:p>
            <a:r>
              <a:rPr lang="en-US" sz="2400" dirty="0"/>
              <a:t>Easily scalable </a:t>
            </a:r>
          </a:p>
          <a:p>
            <a:pPr lvl="1"/>
            <a:r>
              <a:rPr lang="en-US" sz="2200" dirty="0"/>
              <a:t>adjust storage needs up and down based on need</a:t>
            </a:r>
          </a:p>
          <a:p>
            <a:r>
              <a:rPr lang="en-US" sz="2400" dirty="0"/>
              <a:t>Cost Effective – Glue is cheaper than other ETL Services</a:t>
            </a:r>
          </a:p>
          <a:p>
            <a:pPr lvl="1"/>
            <a:r>
              <a:rPr lang="en-US" sz="2000" dirty="0"/>
              <a:t>Only pay when being used, where </a:t>
            </a:r>
            <a:r>
              <a:rPr lang="en-US" sz="2000" dirty="0" err="1"/>
              <a:t>Matillion</a:t>
            </a:r>
            <a:r>
              <a:rPr lang="en-US" sz="2000" dirty="0"/>
              <a:t> and </a:t>
            </a:r>
            <a:r>
              <a:rPr lang="en-US" sz="2000" dirty="0" err="1"/>
              <a:t>Informatica</a:t>
            </a:r>
            <a:r>
              <a:rPr lang="en-US" sz="2000" dirty="0"/>
              <a:t> charge hourly or yearly</a:t>
            </a:r>
          </a:p>
          <a:p>
            <a:pPr lvl="1"/>
            <a:r>
              <a:rPr lang="en-US" sz="2000" dirty="0" err="1"/>
              <a:t>Matillion</a:t>
            </a:r>
            <a:r>
              <a:rPr lang="en-US" sz="2000" dirty="0"/>
              <a:t>: $2.74 per hour (m4.large EC2), Informatica $3.66 per hour (m4.large EC2), Glue $0.44 per DPU-Hour</a:t>
            </a:r>
          </a:p>
          <a:p>
            <a:r>
              <a:rPr lang="en-US" sz="2400" dirty="0"/>
              <a:t>Code based (Python or Scala) so you can do anything you can program</a:t>
            </a:r>
          </a:p>
          <a:p>
            <a:r>
              <a:rPr lang="en-US" sz="2400" dirty="0"/>
              <a:t>Easy integration with other AWS tools</a:t>
            </a:r>
          </a:p>
          <a:p>
            <a:r>
              <a:rPr lang="en-US" sz="2400" dirty="0"/>
              <a:t>Automatic error handling and logging</a:t>
            </a:r>
          </a:p>
        </p:txBody>
      </p:sp>
      <p:sp>
        <p:nvSpPr>
          <p:cNvPr id="4" name="TextBox 3">
            <a:extLst>
              <a:ext uri="{FF2B5EF4-FFF2-40B4-BE49-F238E27FC236}">
                <a16:creationId xmlns:a16="http://schemas.microsoft.com/office/drawing/2014/main" id="{0EA4B9FE-A7BD-42E2-903D-697A4D0D24E9}"/>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Why use Glue?</a:t>
            </a:r>
          </a:p>
        </p:txBody>
      </p:sp>
    </p:spTree>
    <p:extLst>
      <p:ext uri="{BB962C8B-B14F-4D97-AF65-F5344CB8AC3E}">
        <p14:creationId xmlns:p14="http://schemas.microsoft.com/office/powerpoint/2010/main" val="370921869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9C28C08D-44E3-4DA9-AA66-8C14FAD5ACFA}"/>
              </a:ext>
            </a:extLst>
          </p:cNvPr>
          <p:cNvPicPr>
            <a:picLocks noChangeAspect="1"/>
          </p:cNvPicPr>
          <p:nvPr/>
        </p:nvPicPr>
        <p:blipFill>
          <a:blip r:embed="rId3"/>
          <a:stretch>
            <a:fillRect/>
          </a:stretch>
        </p:blipFill>
        <p:spPr>
          <a:xfrm>
            <a:off x="1650272" y="69582"/>
            <a:ext cx="1097280" cy="1097280"/>
          </a:xfrm>
          <a:prstGeom prst="rect">
            <a:avLst/>
          </a:prstGeom>
        </p:spPr>
      </p:pic>
      <p:sp>
        <p:nvSpPr>
          <p:cNvPr id="3" name="Content Placeholder 2">
            <a:extLst>
              <a:ext uri="{FF2B5EF4-FFF2-40B4-BE49-F238E27FC236}">
                <a16:creationId xmlns:a16="http://schemas.microsoft.com/office/drawing/2014/main" id="{A261CA17-186F-43CC-ADD8-C214DBBC88A1}"/>
              </a:ext>
            </a:extLst>
          </p:cNvPr>
          <p:cNvSpPr>
            <a:spLocks noGrp="1"/>
          </p:cNvSpPr>
          <p:nvPr>
            <p:ph idx="1"/>
          </p:nvPr>
        </p:nvSpPr>
        <p:spPr>
          <a:xfrm>
            <a:off x="655983" y="1365102"/>
            <a:ext cx="6634847" cy="3637720"/>
          </a:xfrm>
        </p:spPr>
        <p:txBody>
          <a:bodyPr>
            <a:normAutofit/>
          </a:bodyPr>
          <a:lstStyle/>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job.init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args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'JOB_NAME'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args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a:p>
            <a:pPr marL="0" indent="0">
              <a:spcBef>
                <a:spcPts val="600"/>
              </a:spcBef>
              <a:buNone/>
            </a:pPr>
            <a:r>
              <a:rPr lang="en-US" sz="1600" dirty="0" err="1">
                <a:latin typeface="Lucida Console" panose="020B0609040504020204" pitchFamily="49" charset="0"/>
                <a:cs typeface="Simplified Arabic Fixed" panose="020B0604020202020204" pitchFamily="49" charset="-78"/>
              </a:rPr>
              <a:t>datasource</a:t>
            </a:r>
            <a:r>
              <a:rPr lang="en-US" sz="1600" dirty="0">
                <a:latin typeface="Lucida Console" panose="020B0609040504020204" pitchFamily="49" charset="0"/>
                <a:cs typeface="Simplified Arabic Fixed" panose="020B0604020202020204" pitchFamily="49" charset="-78"/>
              </a:rPr>
              <a:t> = </a:t>
            </a:r>
            <a:r>
              <a:rPr lang="en-US" sz="1600" dirty="0" err="1">
                <a:latin typeface="Lucida Console" panose="020B0609040504020204" pitchFamily="49" charset="0"/>
                <a:cs typeface="Simplified Arabic Fixed" panose="020B0604020202020204" pitchFamily="49" charset="-78"/>
              </a:rPr>
              <a:t>glueContext.create_dynamic_frame.from_catalog</a:t>
            </a:r>
            <a:r>
              <a:rPr lang="en-US" sz="1600" dirty="0">
                <a:latin typeface="Lucida Console" panose="020B0609040504020204" pitchFamily="49" charset="0"/>
                <a:cs typeface="Simplified Arabic Fixed" panose="020B0604020202020204" pitchFamily="49" charset="-78"/>
              </a:rPr>
              <a:t>(</a:t>
            </a:r>
          </a:p>
          <a:p>
            <a:pPr marL="0" indent="0">
              <a:spcBef>
                <a:spcPts val="600"/>
              </a:spcBef>
              <a:buNone/>
            </a:pPr>
            <a:r>
              <a:rPr lang="en-US" sz="1600" dirty="0">
                <a:latin typeface="Lucida Console" panose="020B0609040504020204" pitchFamily="49" charset="0"/>
                <a:cs typeface="Simplified Arabic Fixed" panose="020B0604020202020204" pitchFamily="49" charset="-78"/>
              </a:rPr>
              <a:t>    database = </a:t>
            </a:r>
            <a:r>
              <a:rPr lang="en-US" sz="1600" dirty="0" err="1">
                <a:latin typeface="Lucida Console" panose="020B0609040504020204" pitchFamily="49" charset="0"/>
                <a:cs typeface="Simplified Arabic Fixed" panose="020B0604020202020204" pitchFamily="49" charset="-78"/>
              </a:rPr>
              <a:t>args</a:t>
            </a:r>
            <a:r>
              <a:rPr lang="en-US" sz="1600" dirty="0">
                <a:latin typeface="Lucida Console" panose="020B0609040504020204" pitchFamily="49" charset="0"/>
                <a:cs typeface="Simplified Arabic Fixed" panose="020B0604020202020204" pitchFamily="49" charset="-78"/>
              </a:rPr>
              <a:t>[</a:t>
            </a:r>
            <a:r>
              <a:rPr lang="en-US" sz="1600" dirty="0">
                <a:solidFill>
                  <a:srgbClr val="339933"/>
                </a:solidFill>
                <a:latin typeface="Lucida Console" panose="020B0609040504020204" pitchFamily="49" charset="0"/>
                <a:cs typeface="Simplified Arabic Fixed" panose="020B0604020202020204" pitchFamily="49" charset="-78"/>
              </a:rPr>
              <a:t>'SCHEMA_NAME'</a:t>
            </a:r>
            <a:r>
              <a:rPr lang="en-US" sz="1600" dirty="0">
                <a:latin typeface="Lucida Console" panose="020B0609040504020204" pitchFamily="49" charset="0"/>
                <a:cs typeface="Simplified Arabic Fixed" panose="020B0604020202020204" pitchFamily="49" charset="-78"/>
              </a:rPr>
              <a:t>],</a:t>
            </a:r>
          </a:p>
          <a:p>
            <a:pPr marL="0" indent="0">
              <a:spcBef>
                <a:spcPts val="600"/>
              </a:spcBef>
              <a:buNone/>
            </a:pPr>
            <a:r>
              <a:rPr lang="en-US" sz="1600" dirty="0">
                <a:latin typeface="Lucida Console" panose="020B0609040504020204" pitchFamily="49" charset="0"/>
                <a:cs typeface="Simplified Arabic Fixed" panose="020B0604020202020204" pitchFamily="49" charset="-78"/>
              </a:rPr>
              <a:t>    </a:t>
            </a:r>
            <a:r>
              <a:rPr lang="en-US" sz="1600" dirty="0" err="1">
                <a:latin typeface="Lucida Console" panose="020B0609040504020204" pitchFamily="49" charset="0"/>
                <a:cs typeface="Simplified Arabic Fixed" panose="020B0604020202020204" pitchFamily="49" charset="-78"/>
              </a:rPr>
              <a:t>table_name</a:t>
            </a:r>
            <a:r>
              <a:rPr lang="en-US" sz="1600" dirty="0">
                <a:latin typeface="Lucida Console" panose="020B0609040504020204" pitchFamily="49" charset="0"/>
                <a:cs typeface="Simplified Arabic Fixed" panose="020B0604020202020204" pitchFamily="49" charset="-78"/>
              </a:rPr>
              <a:t> = </a:t>
            </a:r>
            <a:r>
              <a:rPr lang="en-US" sz="1600" dirty="0" err="1">
                <a:latin typeface="Lucida Console" panose="020B0609040504020204" pitchFamily="49" charset="0"/>
                <a:cs typeface="Simplified Arabic Fixed" panose="020B0604020202020204" pitchFamily="49" charset="-78"/>
              </a:rPr>
              <a:t>args</a:t>
            </a:r>
            <a:r>
              <a:rPr lang="en-US" sz="1600" dirty="0">
                <a:latin typeface="Lucida Console" panose="020B0609040504020204" pitchFamily="49" charset="0"/>
                <a:cs typeface="Simplified Arabic Fixed" panose="020B0604020202020204" pitchFamily="49" charset="-78"/>
              </a:rPr>
              <a:t>[</a:t>
            </a:r>
            <a:r>
              <a:rPr lang="en-US" sz="1600" dirty="0">
                <a:solidFill>
                  <a:srgbClr val="339933"/>
                </a:solidFill>
                <a:latin typeface="Lucida Console" panose="020B0609040504020204" pitchFamily="49" charset="0"/>
                <a:cs typeface="Simplified Arabic Fixed" panose="020B0604020202020204" pitchFamily="49" charset="-78"/>
              </a:rPr>
              <a:t>'TABLE_NAME'</a:t>
            </a:r>
            <a:r>
              <a:rPr lang="en-US" sz="1600" dirty="0">
                <a:latin typeface="Lucida Console" panose="020B0609040504020204" pitchFamily="49" charset="0"/>
                <a:cs typeface="Simplified Arabic Fixed" panose="020B0604020202020204" pitchFamily="49" charset="-78"/>
              </a:rPr>
              <a:t>],</a:t>
            </a:r>
          </a:p>
          <a:p>
            <a:pPr marL="0" indent="0">
              <a:spcBef>
                <a:spcPts val="600"/>
              </a:spcBef>
              <a:buNone/>
            </a:pPr>
            <a:r>
              <a:rPr lang="en-US" sz="1600" dirty="0">
                <a:latin typeface="Lucida Console" panose="020B0609040504020204" pitchFamily="49" charset="0"/>
                <a:cs typeface="Simplified Arabic Fixed" panose="020B0604020202020204" pitchFamily="49" charset="-78"/>
              </a:rPr>
              <a:t>    </a:t>
            </a:r>
            <a:r>
              <a:rPr lang="en-US" sz="1600" dirty="0" err="1">
                <a:latin typeface="Lucida Console" panose="020B0609040504020204" pitchFamily="49" charset="0"/>
                <a:cs typeface="Simplified Arabic Fixed" panose="020B0604020202020204" pitchFamily="49" charset="-78"/>
              </a:rPr>
              <a:t>transformation_ctx</a:t>
            </a:r>
            <a:r>
              <a:rPr lang="en-US" sz="1600" dirty="0">
                <a:latin typeface="Lucida Console" panose="020B0609040504020204" pitchFamily="49" charset="0"/>
                <a:cs typeface="Simplified Arabic Fixed" panose="020B0604020202020204" pitchFamily="49" charset="-78"/>
              </a:rPr>
              <a:t> = </a:t>
            </a:r>
            <a:r>
              <a:rPr lang="en-US" sz="1600" dirty="0">
                <a:solidFill>
                  <a:srgbClr val="339933"/>
                </a:solidFill>
                <a:latin typeface="Lucida Console" panose="020B0609040504020204" pitchFamily="49" charset="0"/>
                <a:cs typeface="Simplified Arabic Fixed" panose="020B0604020202020204" pitchFamily="49" charset="-78"/>
              </a:rPr>
              <a:t>‘</a:t>
            </a:r>
            <a:r>
              <a:rPr lang="en-US" sz="1600" dirty="0" err="1">
                <a:solidFill>
                  <a:srgbClr val="339933"/>
                </a:solidFill>
                <a:latin typeface="Lucida Console" panose="020B0609040504020204" pitchFamily="49" charset="0"/>
                <a:cs typeface="Simplified Arabic Fixed" panose="020B0604020202020204" pitchFamily="49" charset="-78"/>
              </a:rPr>
              <a:t>datasource</a:t>
            </a:r>
            <a:r>
              <a:rPr lang="en-US" sz="1600" dirty="0">
                <a:solidFill>
                  <a:srgbClr val="339933"/>
                </a:solidFill>
                <a:latin typeface="Lucida Console" panose="020B0609040504020204" pitchFamily="49" charset="0"/>
                <a:cs typeface="Simplified Arabic Fixed" panose="020B0604020202020204" pitchFamily="49" charset="-78"/>
              </a:rPr>
              <a:t>’</a:t>
            </a:r>
          </a:p>
          <a:p>
            <a:pPr marL="0" indent="0">
              <a:spcBef>
                <a:spcPts val="600"/>
              </a:spcBef>
              <a:buNone/>
            </a:pPr>
            <a:r>
              <a:rPr lang="en-US" sz="1600" dirty="0">
                <a:latin typeface="Lucida Console" panose="020B0609040504020204" pitchFamily="49" charset="0"/>
                <a:cs typeface="Simplified Arabic Fixed" panose="020B0604020202020204" pitchFamily="49" charset="-78"/>
              </a:rPr>
              <a:t>)</a:t>
            </a:r>
          </a:p>
          <a:p>
            <a:pPr marL="0" indent="0">
              <a:spcBef>
                <a:spcPts val="600"/>
              </a:spcBef>
              <a:buNone/>
            </a:pP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p:txBody>
      </p:sp>
      <p:cxnSp>
        <p:nvCxnSpPr>
          <p:cNvPr id="8" name="Straight Arrow Connector 7">
            <a:extLst>
              <a:ext uri="{FF2B5EF4-FFF2-40B4-BE49-F238E27FC236}">
                <a16:creationId xmlns:a16="http://schemas.microsoft.com/office/drawing/2014/main" id="{39CE71F9-DCEC-4254-B2E3-6DDBAD82BE8C}"/>
              </a:ext>
            </a:extLst>
          </p:cNvPr>
          <p:cNvCxnSpPr>
            <a:cxnSpLocks/>
          </p:cNvCxnSpPr>
          <p:nvPr/>
        </p:nvCxnSpPr>
        <p:spPr>
          <a:xfrm flipH="1">
            <a:off x="4782143" y="1312244"/>
            <a:ext cx="3605501" cy="967477"/>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6E2C39DD-FE79-4B78-9337-81BE9CBB7AB7}"/>
              </a:ext>
            </a:extLst>
          </p:cNvPr>
          <p:cNvCxnSpPr>
            <a:cxnSpLocks/>
          </p:cNvCxnSpPr>
          <p:nvPr/>
        </p:nvCxnSpPr>
        <p:spPr>
          <a:xfrm flipH="1" flipV="1">
            <a:off x="5113867" y="3183962"/>
            <a:ext cx="2226421" cy="96973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56DF5C79-3143-4A4E-B56A-654695A62466}"/>
              </a:ext>
            </a:extLst>
          </p:cNvPr>
          <p:cNvSpPr txBox="1"/>
          <p:nvPr/>
        </p:nvSpPr>
        <p:spPr>
          <a:xfrm>
            <a:off x="7490899" y="3698201"/>
            <a:ext cx="2819400" cy="1569660"/>
          </a:xfrm>
          <a:prstGeom prst="rect">
            <a:avLst/>
          </a:prstGeom>
          <a:noFill/>
        </p:spPr>
        <p:txBody>
          <a:bodyPr wrap="square" rtlCol="0">
            <a:spAutoFit/>
          </a:bodyPr>
          <a:lstStyle/>
          <a:p>
            <a:r>
              <a:rPr lang="en-US" sz="2400" dirty="0">
                <a:solidFill>
                  <a:srgbClr val="FF0000"/>
                </a:solidFill>
              </a:rPr>
              <a:t>These are the database and the table that we created in Glue</a:t>
            </a:r>
          </a:p>
        </p:txBody>
      </p:sp>
      <p:sp>
        <p:nvSpPr>
          <p:cNvPr id="11" name="TextBox 10">
            <a:extLst>
              <a:ext uri="{FF2B5EF4-FFF2-40B4-BE49-F238E27FC236}">
                <a16:creationId xmlns:a16="http://schemas.microsoft.com/office/drawing/2014/main" id="{8C8EACB7-A810-4291-8A87-A4AD5E9E9027}"/>
              </a:ext>
            </a:extLst>
          </p:cNvPr>
          <p:cNvSpPr txBox="1"/>
          <p:nvPr/>
        </p:nvSpPr>
        <p:spPr>
          <a:xfrm>
            <a:off x="8523075" y="943720"/>
            <a:ext cx="2436127" cy="1569660"/>
          </a:xfrm>
          <a:prstGeom prst="rect">
            <a:avLst/>
          </a:prstGeom>
          <a:noFill/>
        </p:spPr>
        <p:txBody>
          <a:bodyPr wrap="square" rtlCol="0">
            <a:spAutoFit/>
          </a:bodyPr>
          <a:lstStyle/>
          <a:p>
            <a:r>
              <a:rPr lang="en-US" sz="2400" dirty="0">
                <a:solidFill>
                  <a:srgbClr val="FF0000"/>
                </a:solidFill>
              </a:rPr>
              <a:t>The data will be written to the </a:t>
            </a:r>
            <a:r>
              <a:rPr lang="en-US" sz="2400" dirty="0" err="1">
                <a:solidFill>
                  <a:srgbClr val="FF0000"/>
                </a:solidFill>
              </a:rPr>
              <a:t>datasource</a:t>
            </a:r>
            <a:r>
              <a:rPr lang="en-US" sz="2400" dirty="0">
                <a:solidFill>
                  <a:srgbClr val="FF0000"/>
                </a:solidFill>
              </a:rPr>
              <a:t> as a </a:t>
            </a:r>
            <a:r>
              <a:rPr lang="en-US" sz="2400" dirty="0" err="1">
                <a:solidFill>
                  <a:srgbClr val="FF0000"/>
                </a:solidFill>
              </a:rPr>
              <a:t>DynamicFrame</a:t>
            </a:r>
            <a:endParaRPr lang="en-US" dirty="0">
              <a:solidFill>
                <a:srgbClr val="FF0000"/>
              </a:solidFill>
            </a:endParaRPr>
          </a:p>
        </p:txBody>
      </p:sp>
      <p:sp>
        <p:nvSpPr>
          <p:cNvPr id="12" name="TextBox 11">
            <a:extLst>
              <a:ext uri="{FF2B5EF4-FFF2-40B4-BE49-F238E27FC236}">
                <a16:creationId xmlns:a16="http://schemas.microsoft.com/office/drawing/2014/main" id="{187B4D71-CAB7-41E4-9FF8-0B37D092309D}"/>
              </a:ext>
            </a:extLst>
          </p:cNvPr>
          <p:cNvSpPr txBox="1"/>
          <p:nvPr/>
        </p:nvSpPr>
        <p:spPr>
          <a:xfrm>
            <a:off x="2853330" y="4712126"/>
            <a:ext cx="3857625" cy="1569660"/>
          </a:xfrm>
          <a:prstGeom prst="rect">
            <a:avLst/>
          </a:prstGeom>
          <a:noFill/>
        </p:spPr>
        <p:txBody>
          <a:bodyPr wrap="square" rtlCol="0">
            <a:spAutoFit/>
          </a:bodyPr>
          <a:lstStyle/>
          <a:p>
            <a:r>
              <a:rPr lang="en-US" sz="2400" dirty="0">
                <a:solidFill>
                  <a:srgbClr val="FF0000"/>
                </a:solidFill>
              </a:rPr>
              <a:t>Glue uses frames and will know in what order to do things according to the </a:t>
            </a:r>
            <a:r>
              <a:rPr lang="en-US" sz="2400" dirty="0" err="1">
                <a:solidFill>
                  <a:srgbClr val="FF0000"/>
                </a:solidFill>
              </a:rPr>
              <a:t>transformation_ctx</a:t>
            </a:r>
            <a:endParaRPr lang="en-US" sz="2400" dirty="0">
              <a:solidFill>
                <a:srgbClr val="FF0000"/>
              </a:solidFill>
            </a:endParaRPr>
          </a:p>
        </p:txBody>
      </p:sp>
      <p:cxnSp>
        <p:nvCxnSpPr>
          <p:cNvPr id="15" name="Straight Arrow Connector 14">
            <a:extLst>
              <a:ext uri="{FF2B5EF4-FFF2-40B4-BE49-F238E27FC236}">
                <a16:creationId xmlns:a16="http://schemas.microsoft.com/office/drawing/2014/main" id="{088CA22D-126F-4935-8C02-1FBAF8DD266C}"/>
              </a:ext>
            </a:extLst>
          </p:cNvPr>
          <p:cNvCxnSpPr>
            <a:cxnSpLocks/>
          </p:cNvCxnSpPr>
          <p:nvPr/>
        </p:nvCxnSpPr>
        <p:spPr>
          <a:xfrm flipH="1" flipV="1">
            <a:off x="4104861" y="3666069"/>
            <a:ext cx="358567" cy="121257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0818FBF6-69A8-4610-93DA-F9CBC2DD92A9}"/>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14" name="Connector: Elbow 13">
            <a:extLst>
              <a:ext uri="{FF2B5EF4-FFF2-40B4-BE49-F238E27FC236}">
                <a16:creationId xmlns:a16="http://schemas.microsoft.com/office/drawing/2014/main" id="{632349DD-F858-4FC0-B629-2234BB7CD944}"/>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9AC5265F-AA8C-4F31-B871-943222C57A42}"/>
              </a:ext>
            </a:extLst>
          </p:cNvPr>
          <p:cNvSpPr txBox="1"/>
          <p:nvPr/>
        </p:nvSpPr>
        <p:spPr>
          <a:xfrm>
            <a:off x="440267" y="1004340"/>
            <a:ext cx="5565422" cy="369332"/>
          </a:xfrm>
          <a:prstGeom prst="rect">
            <a:avLst/>
          </a:prstGeom>
          <a:noFill/>
        </p:spPr>
        <p:txBody>
          <a:bodyPr wrap="square" rtlCol="0">
            <a:spAutoFit/>
          </a:bodyPr>
          <a:lstStyle/>
          <a:p>
            <a:pPr lvl="1"/>
            <a:r>
              <a:rPr lang="en-US" b="1" dirty="0"/>
              <a:t>Writing the Script</a:t>
            </a:r>
          </a:p>
        </p:txBody>
      </p:sp>
    </p:spTree>
    <p:extLst>
      <p:ext uri="{BB962C8B-B14F-4D97-AF65-F5344CB8AC3E}">
        <p14:creationId xmlns:p14="http://schemas.microsoft.com/office/powerpoint/2010/main" val="515375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430F05E2-16CE-42E3-8E98-4730BFA5B94F}"/>
              </a:ext>
            </a:extLst>
          </p:cNvPr>
          <p:cNvPicPr>
            <a:picLocks noChangeAspect="1"/>
          </p:cNvPicPr>
          <p:nvPr/>
        </p:nvPicPr>
        <p:blipFill>
          <a:blip r:embed="rId3"/>
          <a:stretch>
            <a:fillRect/>
          </a:stretch>
        </p:blipFill>
        <p:spPr>
          <a:xfrm>
            <a:off x="1650272" y="69582"/>
            <a:ext cx="1097280" cy="1097280"/>
          </a:xfrm>
          <a:prstGeom prst="rect">
            <a:avLst/>
          </a:prstGeom>
        </p:spPr>
      </p:pic>
      <p:sp>
        <p:nvSpPr>
          <p:cNvPr id="3" name="Content Placeholder 2">
            <a:extLst>
              <a:ext uri="{FF2B5EF4-FFF2-40B4-BE49-F238E27FC236}">
                <a16:creationId xmlns:a16="http://schemas.microsoft.com/office/drawing/2014/main" id="{A261CA17-186F-43CC-ADD8-C214DBBC88A1}"/>
              </a:ext>
            </a:extLst>
          </p:cNvPr>
          <p:cNvSpPr>
            <a:spLocks noGrp="1"/>
          </p:cNvSpPr>
          <p:nvPr>
            <p:ph idx="1"/>
          </p:nvPr>
        </p:nvSpPr>
        <p:spPr>
          <a:xfrm>
            <a:off x="655983" y="1172555"/>
            <a:ext cx="10575234" cy="4850294"/>
          </a:xfrm>
        </p:spPr>
        <p:txBody>
          <a:bodyPr>
            <a:normAutofit/>
          </a:bodyPr>
          <a:lstStyle/>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solidFill>
                  <a:srgbClr val="689C7D"/>
                </a:solidFill>
                <a:latin typeface="Lucida Console" panose="020B0609040504020204" pitchFamily="49" charset="0"/>
                <a:ea typeface="MS Mincho" panose="020B0400000000000000" pitchFamily="49" charset="-128"/>
                <a:cs typeface="Arabic Typesetting" panose="020B0604020202020204" pitchFamily="66" charset="-78"/>
              </a:rPr>
              <a:t># Convert to </a:t>
            </a:r>
            <a:r>
              <a:rPr lang="en-US" sz="1600" dirty="0" err="1">
                <a:solidFill>
                  <a:srgbClr val="689C7D"/>
                </a:solidFill>
                <a:latin typeface="Lucida Console" panose="020B0609040504020204" pitchFamily="49" charset="0"/>
                <a:ea typeface="MS Mincho" panose="020B0400000000000000" pitchFamily="49" charset="-128"/>
                <a:cs typeface="Arabic Typesetting" panose="020B0604020202020204" pitchFamily="66" charset="-78"/>
              </a:rPr>
              <a:t>PySpark</a:t>
            </a:r>
            <a:r>
              <a:rPr lang="en-US" sz="1600" dirty="0">
                <a:solidFill>
                  <a:srgbClr val="689C7D"/>
                </a:solidFill>
                <a:latin typeface="Lucida Console" panose="020B0609040504020204" pitchFamily="49" charset="0"/>
                <a:ea typeface="MS Mincho" panose="020B0400000000000000" pitchFamily="49" charset="-128"/>
                <a:cs typeface="Arabic Typesetting" panose="020B0604020202020204" pitchFamily="66" charset="-78"/>
              </a:rPr>
              <a:t> Data Frame </a:t>
            </a: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sourcedata</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datasource.toDF</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split_col</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split(</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sourcedata</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"quarter"</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sourcedata</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sourcedata.withColumn</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"quarter new"</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split_col.getItem</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0</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sourcedata</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sourcedata.withColumn</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"profit"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col(</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"revenue"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)*col(</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"gross margin"</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sourcedata</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sourcedata.withColumn</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"timestamp"</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current_date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a:p>
            <a:pPr marL="0" indent="0">
              <a:spcBef>
                <a:spcPts val="600"/>
              </a:spcBef>
              <a:buNone/>
            </a:pPr>
            <a:r>
              <a:rPr lang="en-US" sz="1600" dirty="0">
                <a:solidFill>
                  <a:srgbClr val="689C7D"/>
                </a:solidFill>
                <a:latin typeface="Lucida Console" panose="020B0609040504020204" pitchFamily="49" charset="0"/>
                <a:ea typeface="MS Mincho" panose="020B0400000000000000" pitchFamily="49" charset="-128"/>
                <a:cs typeface="Arabic Typesetting" panose="020B0604020202020204" pitchFamily="66" charset="-78"/>
              </a:rPr>
              <a:t># Convert back to Glue Dynamic Frame</a:t>
            </a: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datasource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DynamicFrame.fromDF</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sourcedata</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glueContext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datasource</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p:txBody>
      </p:sp>
      <p:sp>
        <p:nvSpPr>
          <p:cNvPr id="13" name="TextBox 12">
            <a:extLst>
              <a:ext uri="{FF2B5EF4-FFF2-40B4-BE49-F238E27FC236}">
                <a16:creationId xmlns:a16="http://schemas.microsoft.com/office/drawing/2014/main" id="{A1AC627D-2144-4DBE-9FF3-18841D5180EB}"/>
              </a:ext>
            </a:extLst>
          </p:cNvPr>
          <p:cNvSpPr txBox="1"/>
          <p:nvPr/>
        </p:nvSpPr>
        <p:spPr>
          <a:xfrm>
            <a:off x="7557665" y="1172555"/>
            <a:ext cx="3819525" cy="830997"/>
          </a:xfrm>
          <a:prstGeom prst="rect">
            <a:avLst/>
          </a:prstGeom>
          <a:noFill/>
        </p:spPr>
        <p:txBody>
          <a:bodyPr wrap="square" rtlCol="0">
            <a:spAutoFit/>
          </a:bodyPr>
          <a:lstStyle/>
          <a:p>
            <a:r>
              <a:rPr lang="en-US" sz="2400" dirty="0" err="1">
                <a:solidFill>
                  <a:srgbClr val="FF0000"/>
                </a:solidFill>
              </a:rPr>
              <a:t>sourcedata</a:t>
            </a:r>
            <a:r>
              <a:rPr lang="en-US" sz="2400" dirty="0">
                <a:solidFill>
                  <a:srgbClr val="FF0000"/>
                </a:solidFill>
              </a:rPr>
              <a:t> needs to be set to a Data Frame</a:t>
            </a:r>
          </a:p>
        </p:txBody>
      </p:sp>
      <p:sp>
        <p:nvSpPr>
          <p:cNvPr id="14" name="TextBox 13">
            <a:extLst>
              <a:ext uri="{FF2B5EF4-FFF2-40B4-BE49-F238E27FC236}">
                <a16:creationId xmlns:a16="http://schemas.microsoft.com/office/drawing/2014/main" id="{B0A17BCA-D7C3-4087-8955-3D8CFBAE15AB}"/>
              </a:ext>
            </a:extLst>
          </p:cNvPr>
          <p:cNvSpPr txBox="1"/>
          <p:nvPr/>
        </p:nvSpPr>
        <p:spPr>
          <a:xfrm>
            <a:off x="8900905" y="4631102"/>
            <a:ext cx="2891873" cy="1200329"/>
          </a:xfrm>
          <a:prstGeom prst="rect">
            <a:avLst/>
          </a:prstGeom>
          <a:noFill/>
        </p:spPr>
        <p:txBody>
          <a:bodyPr wrap="square" rtlCol="0">
            <a:spAutoFit/>
          </a:bodyPr>
          <a:lstStyle/>
          <a:p>
            <a:r>
              <a:rPr lang="en-US" sz="2400" dirty="0">
                <a:solidFill>
                  <a:srgbClr val="FF0000"/>
                </a:solidFill>
              </a:rPr>
              <a:t>This is where the transformations happen</a:t>
            </a:r>
          </a:p>
        </p:txBody>
      </p:sp>
      <p:cxnSp>
        <p:nvCxnSpPr>
          <p:cNvPr id="16" name="Straight Arrow Connector 15">
            <a:extLst>
              <a:ext uri="{FF2B5EF4-FFF2-40B4-BE49-F238E27FC236}">
                <a16:creationId xmlns:a16="http://schemas.microsoft.com/office/drawing/2014/main" id="{98139EC0-B6AD-4A63-9380-12D7DDCA46F4}"/>
              </a:ext>
            </a:extLst>
          </p:cNvPr>
          <p:cNvCxnSpPr>
            <a:cxnSpLocks/>
            <a:stCxn id="13" idx="1"/>
          </p:cNvCxnSpPr>
          <p:nvPr/>
        </p:nvCxnSpPr>
        <p:spPr>
          <a:xfrm flipH="1">
            <a:off x="4575313" y="1588054"/>
            <a:ext cx="2982352" cy="28050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C1D29FE5-163D-44C0-8909-4AE95F6CF379}"/>
              </a:ext>
            </a:extLst>
          </p:cNvPr>
          <p:cNvCxnSpPr>
            <a:cxnSpLocks/>
          </p:cNvCxnSpPr>
          <p:nvPr/>
        </p:nvCxnSpPr>
        <p:spPr>
          <a:xfrm flipH="1" flipV="1">
            <a:off x="8703733" y="3262489"/>
            <a:ext cx="1404362" cy="136861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BC5E9F17-14BB-4803-AF93-3A29F95E3D44}"/>
              </a:ext>
            </a:extLst>
          </p:cNvPr>
          <p:cNvSpPr txBox="1"/>
          <p:nvPr/>
        </p:nvSpPr>
        <p:spPr>
          <a:xfrm>
            <a:off x="4575313" y="5166306"/>
            <a:ext cx="2891873" cy="830997"/>
          </a:xfrm>
          <a:prstGeom prst="rect">
            <a:avLst/>
          </a:prstGeom>
          <a:noFill/>
        </p:spPr>
        <p:txBody>
          <a:bodyPr wrap="square" rtlCol="0">
            <a:spAutoFit/>
          </a:bodyPr>
          <a:lstStyle/>
          <a:p>
            <a:r>
              <a:rPr lang="en-US" sz="2400" dirty="0">
                <a:solidFill>
                  <a:srgbClr val="FF0000"/>
                </a:solidFill>
              </a:rPr>
              <a:t>Convert back to a Dynamic Frame</a:t>
            </a:r>
          </a:p>
        </p:txBody>
      </p:sp>
      <p:cxnSp>
        <p:nvCxnSpPr>
          <p:cNvPr id="23" name="Straight Arrow Connector 22">
            <a:extLst>
              <a:ext uri="{FF2B5EF4-FFF2-40B4-BE49-F238E27FC236}">
                <a16:creationId xmlns:a16="http://schemas.microsoft.com/office/drawing/2014/main" id="{BB6A8073-1D4E-4403-AF71-8338DD6FE685}"/>
              </a:ext>
            </a:extLst>
          </p:cNvPr>
          <p:cNvCxnSpPr>
            <a:cxnSpLocks/>
          </p:cNvCxnSpPr>
          <p:nvPr/>
        </p:nvCxnSpPr>
        <p:spPr>
          <a:xfrm flipH="1" flipV="1">
            <a:off x="4136442" y="4474215"/>
            <a:ext cx="877741" cy="66654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62289095-88DD-4B7F-A0C0-03CF74833EA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11" name="Connector: Elbow 10">
            <a:extLst>
              <a:ext uri="{FF2B5EF4-FFF2-40B4-BE49-F238E27FC236}">
                <a16:creationId xmlns:a16="http://schemas.microsoft.com/office/drawing/2014/main" id="{F4268EA5-21F9-40EF-8EFF-91097E801D5E}"/>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792C672A-EDDD-4A0F-8429-ED875C3A6D3C}"/>
              </a:ext>
            </a:extLst>
          </p:cNvPr>
          <p:cNvSpPr txBox="1"/>
          <p:nvPr/>
        </p:nvSpPr>
        <p:spPr>
          <a:xfrm>
            <a:off x="440267" y="1004340"/>
            <a:ext cx="5565422" cy="369332"/>
          </a:xfrm>
          <a:prstGeom prst="rect">
            <a:avLst/>
          </a:prstGeom>
          <a:noFill/>
        </p:spPr>
        <p:txBody>
          <a:bodyPr wrap="square" rtlCol="0">
            <a:spAutoFit/>
          </a:bodyPr>
          <a:lstStyle/>
          <a:p>
            <a:pPr lvl="1"/>
            <a:r>
              <a:rPr lang="en-US" b="1" dirty="0"/>
              <a:t>Writing the Script</a:t>
            </a:r>
          </a:p>
        </p:txBody>
      </p:sp>
    </p:spTree>
    <p:extLst>
      <p:ext uri="{BB962C8B-B14F-4D97-AF65-F5344CB8AC3E}">
        <p14:creationId xmlns:p14="http://schemas.microsoft.com/office/powerpoint/2010/main" val="1221412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2"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D084798-31B9-4D40-B367-95CFA2D66E5E}"/>
              </a:ext>
            </a:extLst>
          </p:cNvPr>
          <p:cNvPicPr>
            <a:picLocks noChangeAspect="1"/>
          </p:cNvPicPr>
          <p:nvPr/>
        </p:nvPicPr>
        <p:blipFill>
          <a:blip r:embed="rId3"/>
          <a:stretch>
            <a:fillRect/>
          </a:stretch>
        </p:blipFill>
        <p:spPr>
          <a:xfrm>
            <a:off x="1650272" y="69582"/>
            <a:ext cx="1097280" cy="1097280"/>
          </a:xfrm>
          <a:prstGeom prst="rect">
            <a:avLst/>
          </a:prstGeom>
        </p:spPr>
      </p:pic>
      <p:sp>
        <p:nvSpPr>
          <p:cNvPr id="3" name="Content Placeholder 2">
            <a:extLst>
              <a:ext uri="{FF2B5EF4-FFF2-40B4-BE49-F238E27FC236}">
                <a16:creationId xmlns:a16="http://schemas.microsoft.com/office/drawing/2014/main" id="{A261CA17-186F-43CC-ADD8-C214DBBC88A1}"/>
              </a:ext>
            </a:extLst>
          </p:cNvPr>
          <p:cNvSpPr>
            <a:spLocks noGrp="1"/>
          </p:cNvSpPr>
          <p:nvPr>
            <p:ph idx="1"/>
          </p:nvPr>
        </p:nvSpPr>
        <p:spPr>
          <a:xfrm>
            <a:off x="646044" y="1373672"/>
            <a:ext cx="10048460" cy="5399352"/>
          </a:xfrm>
        </p:spPr>
        <p:txBody>
          <a:bodyPr>
            <a:noAutofit/>
          </a:bodyPr>
          <a:lstStyle/>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applymapping</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ApplyMapping.</a:t>
            </a:r>
            <a:r>
              <a:rPr lang="en-US" sz="1600" dirty="0" err="1">
                <a:solidFill>
                  <a:srgbClr val="002060"/>
                </a:solidFill>
                <a:latin typeface="Lucida Console" panose="020B0609040504020204" pitchFamily="49" charset="0"/>
                <a:ea typeface="MS Mincho" panose="020B0400000000000000" pitchFamily="49" charset="-128"/>
                <a:cs typeface="Arabic Typesetting" panose="020B0604020202020204" pitchFamily="66" charset="-78"/>
              </a:rPr>
              <a:t>apply</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frame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datasource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mappings =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"retailer country"</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"string"</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retailer_country</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"varchar(20)"</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"order method type"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"string"</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order_method_type</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"varchar(15)"</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"retailer type"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"string"</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retailer_type</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"varchar(30)"</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"product line"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"string"</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product_line</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"varchar(30)"</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"product type"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"string"</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product_type</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"varchar(30)"</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"product"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"string"</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"product"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"varchar(50)"</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"year"</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bigint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"year"</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"varchar(4)"</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"quarter new"</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"string"</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"quarter"</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"varchar(2)"</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"revenue"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"double"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"revenue"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"numeric"</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"quantity"</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bigint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"quantity"</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"integer"</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"gross margin"</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"double"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gross_margin</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"decimal(15,10)"</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"profit"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"double"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"profit"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"numeric"</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"timestamp"</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"date"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"timestamp"</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"date"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transformation_ctx</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applymapping</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p:txBody>
      </p:sp>
      <p:sp>
        <p:nvSpPr>
          <p:cNvPr id="15" name="TextBox 14">
            <a:extLst>
              <a:ext uri="{FF2B5EF4-FFF2-40B4-BE49-F238E27FC236}">
                <a16:creationId xmlns:a16="http://schemas.microsoft.com/office/drawing/2014/main" id="{2786464D-072F-4B54-A295-22767BD58CF7}"/>
              </a:ext>
            </a:extLst>
          </p:cNvPr>
          <p:cNvSpPr txBox="1"/>
          <p:nvPr/>
        </p:nvSpPr>
        <p:spPr>
          <a:xfrm>
            <a:off x="9385596" y="2986402"/>
            <a:ext cx="2451908" cy="2308324"/>
          </a:xfrm>
          <a:prstGeom prst="rect">
            <a:avLst/>
          </a:prstGeom>
          <a:noFill/>
        </p:spPr>
        <p:txBody>
          <a:bodyPr wrap="square" rtlCol="0">
            <a:spAutoFit/>
          </a:bodyPr>
          <a:lstStyle/>
          <a:p>
            <a:r>
              <a:rPr lang="en-US" sz="2400" dirty="0">
                <a:solidFill>
                  <a:srgbClr val="FF0000"/>
                </a:solidFill>
              </a:rPr>
              <a:t>This is how the data in the </a:t>
            </a:r>
            <a:r>
              <a:rPr lang="en-US" sz="2400" dirty="0" err="1">
                <a:solidFill>
                  <a:srgbClr val="FF0000"/>
                </a:solidFill>
              </a:rPr>
              <a:t>DynamicFrame</a:t>
            </a:r>
            <a:r>
              <a:rPr lang="en-US" sz="2400" dirty="0">
                <a:solidFill>
                  <a:srgbClr val="FF0000"/>
                </a:solidFill>
              </a:rPr>
              <a:t> will be mapped to the columns in Redshift</a:t>
            </a:r>
          </a:p>
        </p:txBody>
      </p:sp>
      <p:sp>
        <p:nvSpPr>
          <p:cNvPr id="5" name="TextBox 4">
            <a:extLst>
              <a:ext uri="{FF2B5EF4-FFF2-40B4-BE49-F238E27FC236}">
                <a16:creationId xmlns:a16="http://schemas.microsoft.com/office/drawing/2014/main" id="{56810991-F78A-478E-BC2A-E7CA1316DAFC}"/>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6" name="Connector: Elbow 5">
            <a:extLst>
              <a:ext uri="{FF2B5EF4-FFF2-40B4-BE49-F238E27FC236}">
                <a16:creationId xmlns:a16="http://schemas.microsoft.com/office/drawing/2014/main" id="{995E0C18-627C-4D5B-8943-19BE7029954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F49C43F9-F9A3-4678-86B0-213B39CE071B}"/>
              </a:ext>
            </a:extLst>
          </p:cNvPr>
          <p:cNvSpPr txBox="1"/>
          <p:nvPr/>
        </p:nvSpPr>
        <p:spPr>
          <a:xfrm>
            <a:off x="440267" y="1004340"/>
            <a:ext cx="5565422" cy="369332"/>
          </a:xfrm>
          <a:prstGeom prst="rect">
            <a:avLst/>
          </a:prstGeom>
          <a:noFill/>
        </p:spPr>
        <p:txBody>
          <a:bodyPr wrap="square" rtlCol="0">
            <a:spAutoFit/>
          </a:bodyPr>
          <a:lstStyle/>
          <a:p>
            <a:pPr lvl="1"/>
            <a:r>
              <a:rPr lang="en-US" b="1" dirty="0"/>
              <a:t>Writing the Script</a:t>
            </a:r>
          </a:p>
        </p:txBody>
      </p:sp>
    </p:spTree>
    <p:extLst>
      <p:ext uri="{BB962C8B-B14F-4D97-AF65-F5344CB8AC3E}">
        <p14:creationId xmlns:p14="http://schemas.microsoft.com/office/powerpoint/2010/main" val="273384709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39AF017-6457-4E10-BECF-97E9308370F8}"/>
              </a:ext>
            </a:extLst>
          </p:cNvPr>
          <p:cNvPicPr>
            <a:picLocks noChangeAspect="1"/>
          </p:cNvPicPr>
          <p:nvPr/>
        </p:nvPicPr>
        <p:blipFill>
          <a:blip r:embed="rId3"/>
          <a:stretch>
            <a:fillRect/>
          </a:stretch>
        </p:blipFill>
        <p:spPr>
          <a:xfrm>
            <a:off x="1650272" y="69582"/>
            <a:ext cx="1097280" cy="1097280"/>
          </a:xfrm>
          <a:prstGeom prst="rect">
            <a:avLst/>
          </a:prstGeom>
        </p:spPr>
      </p:pic>
      <p:sp>
        <p:nvSpPr>
          <p:cNvPr id="3" name="Content Placeholder 2">
            <a:extLst>
              <a:ext uri="{FF2B5EF4-FFF2-40B4-BE49-F238E27FC236}">
                <a16:creationId xmlns:a16="http://schemas.microsoft.com/office/drawing/2014/main" id="{A261CA17-186F-43CC-ADD8-C214DBBC88A1}"/>
              </a:ext>
            </a:extLst>
          </p:cNvPr>
          <p:cNvSpPr>
            <a:spLocks noGrp="1"/>
          </p:cNvSpPr>
          <p:nvPr>
            <p:ph idx="1"/>
          </p:nvPr>
        </p:nvSpPr>
        <p:spPr>
          <a:xfrm>
            <a:off x="646044" y="1482408"/>
            <a:ext cx="10127973" cy="4382362"/>
          </a:xfrm>
        </p:spPr>
        <p:txBody>
          <a:bodyPr>
            <a:noAutofit/>
          </a:bodyPr>
          <a:lstStyle/>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solidFill>
                  <a:srgbClr val="689C7D"/>
                </a:solidFill>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solidFill>
                  <a:srgbClr val="689C7D"/>
                </a:solidFill>
                <a:latin typeface="Lucida Console" panose="020B0609040504020204" pitchFamily="49" charset="0"/>
                <a:ea typeface="MS Mincho" panose="020B0400000000000000" pitchFamily="49" charset="-128"/>
                <a:cs typeface="Arabic Typesetting" panose="020B0604020202020204" pitchFamily="66" charset="-78"/>
              </a:rPr>
              <a:t>datasink</a:t>
            </a:r>
            <a:r>
              <a:rPr lang="en-US" sz="1600" dirty="0">
                <a:solidFill>
                  <a:srgbClr val="689C7D"/>
                </a:solidFill>
                <a:latin typeface="Lucida Console" panose="020B0609040504020204" pitchFamily="49" charset="0"/>
                <a:ea typeface="MS Mincho" panose="020B0400000000000000" pitchFamily="49" charset="-128"/>
                <a:cs typeface="Arabic Typesetting" panose="020B0604020202020204" pitchFamily="66" charset="-78"/>
              </a:rPr>
              <a:t> (loading) using spark</a:t>
            </a: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datasink</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glueContext.write_dynamic_frame.from_jdbc_conf</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frame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applymapping</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catalog_connection</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args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'CONNECTION_NAME'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connection_options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dbtable</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.format(</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args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'SCHEMA_NAME'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args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'TABLE_NAME'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"database"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args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'REDSHIFT_DB_NAME'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redshift_tmp_dir</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args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TempDir</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transformation_ctx</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datasink</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p:txBody>
      </p:sp>
      <p:sp>
        <p:nvSpPr>
          <p:cNvPr id="6" name="TextBox 5">
            <a:extLst>
              <a:ext uri="{FF2B5EF4-FFF2-40B4-BE49-F238E27FC236}">
                <a16:creationId xmlns:a16="http://schemas.microsoft.com/office/drawing/2014/main" id="{19F453AE-F43D-447C-B9FE-464835B93C68}"/>
              </a:ext>
            </a:extLst>
          </p:cNvPr>
          <p:cNvSpPr txBox="1"/>
          <p:nvPr/>
        </p:nvSpPr>
        <p:spPr>
          <a:xfrm>
            <a:off x="7125942" y="3756130"/>
            <a:ext cx="3648075" cy="1938992"/>
          </a:xfrm>
          <a:prstGeom prst="rect">
            <a:avLst/>
          </a:prstGeom>
          <a:noFill/>
        </p:spPr>
        <p:txBody>
          <a:bodyPr wrap="square" rtlCol="0">
            <a:spAutoFit/>
          </a:bodyPr>
          <a:lstStyle/>
          <a:p>
            <a:r>
              <a:rPr lang="en-US" sz="2400" dirty="0">
                <a:solidFill>
                  <a:srgbClr val="FF0000"/>
                </a:solidFill>
              </a:rPr>
              <a:t>The </a:t>
            </a:r>
            <a:r>
              <a:rPr lang="en-US" sz="2400" dirty="0" err="1">
                <a:solidFill>
                  <a:srgbClr val="FF0000"/>
                </a:solidFill>
              </a:rPr>
              <a:t>datasink</a:t>
            </a:r>
            <a:r>
              <a:rPr lang="en-US" sz="2400" dirty="0">
                <a:solidFill>
                  <a:srgbClr val="FF0000"/>
                </a:solidFill>
              </a:rPr>
              <a:t> will connect to Redshift using the parameters given and load the data to Redshift</a:t>
            </a:r>
          </a:p>
        </p:txBody>
      </p:sp>
      <p:sp>
        <p:nvSpPr>
          <p:cNvPr id="5" name="TextBox 4">
            <a:extLst>
              <a:ext uri="{FF2B5EF4-FFF2-40B4-BE49-F238E27FC236}">
                <a16:creationId xmlns:a16="http://schemas.microsoft.com/office/drawing/2014/main" id="{5075A74C-0E88-4145-AC79-D5486F31D6AD}"/>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7" name="Connector: Elbow 6">
            <a:extLst>
              <a:ext uri="{FF2B5EF4-FFF2-40B4-BE49-F238E27FC236}">
                <a16:creationId xmlns:a16="http://schemas.microsoft.com/office/drawing/2014/main" id="{21456C26-BC33-45B2-A2CB-A00818AFF12C}"/>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761B86B9-511F-402B-98A0-1864615AF1C4}"/>
              </a:ext>
            </a:extLst>
          </p:cNvPr>
          <p:cNvSpPr txBox="1"/>
          <p:nvPr/>
        </p:nvSpPr>
        <p:spPr>
          <a:xfrm>
            <a:off x="440267" y="1004340"/>
            <a:ext cx="5565422" cy="369332"/>
          </a:xfrm>
          <a:prstGeom prst="rect">
            <a:avLst/>
          </a:prstGeom>
          <a:noFill/>
        </p:spPr>
        <p:txBody>
          <a:bodyPr wrap="square" rtlCol="0">
            <a:spAutoFit/>
          </a:bodyPr>
          <a:lstStyle/>
          <a:p>
            <a:pPr lvl="1"/>
            <a:r>
              <a:rPr lang="en-US" b="1" dirty="0"/>
              <a:t>Writing the Script</a:t>
            </a:r>
          </a:p>
        </p:txBody>
      </p:sp>
    </p:spTree>
    <p:extLst>
      <p:ext uri="{BB962C8B-B14F-4D97-AF65-F5344CB8AC3E}">
        <p14:creationId xmlns:p14="http://schemas.microsoft.com/office/powerpoint/2010/main" val="22317336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FF8A852-49E0-4728-B49D-D2843E10350A}"/>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pic>
        <p:nvPicPr>
          <p:cNvPr id="10" name="Picture 9">
            <a:extLst>
              <a:ext uri="{FF2B5EF4-FFF2-40B4-BE49-F238E27FC236}">
                <a16:creationId xmlns:a16="http://schemas.microsoft.com/office/drawing/2014/main" id="{82FC0E13-50C2-4D8A-8968-7057899C04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0267" y="1802376"/>
            <a:ext cx="10115550" cy="4610100"/>
          </a:xfrm>
          <a:prstGeom prst="rect">
            <a:avLst/>
          </a:prstGeom>
        </p:spPr>
      </p:pic>
    </p:spTree>
    <p:extLst>
      <p:ext uri="{BB962C8B-B14F-4D97-AF65-F5344CB8AC3E}">
        <p14:creationId xmlns:p14="http://schemas.microsoft.com/office/powerpoint/2010/main" val="268778005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059287F-D0DA-43AC-9E13-1D9E095BFA5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583340" y="1070520"/>
            <a:ext cx="3934579" cy="5731966"/>
          </a:xfrm>
        </p:spPr>
      </p:pic>
      <p:sp>
        <p:nvSpPr>
          <p:cNvPr id="11" name="TextBox 10">
            <a:extLst>
              <a:ext uri="{FF2B5EF4-FFF2-40B4-BE49-F238E27FC236}">
                <a16:creationId xmlns:a16="http://schemas.microsoft.com/office/drawing/2014/main" id="{EF242757-7C2B-4669-B30F-FDEE42E5FB23}"/>
              </a:ext>
            </a:extLst>
          </p:cNvPr>
          <p:cNvSpPr txBox="1"/>
          <p:nvPr/>
        </p:nvSpPr>
        <p:spPr>
          <a:xfrm>
            <a:off x="162721" y="2975775"/>
            <a:ext cx="3302662" cy="1200329"/>
          </a:xfrm>
          <a:prstGeom prst="rect">
            <a:avLst/>
          </a:prstGeom>
          <a:noFill/>
        </p:spPr>
        <p:txBody>
          <a:bodyPr wrap="square" rtlCol="0">
            <a:spAutoFit/>
          </a:bodyPr>
          <a:lstStyle/>
          <a:p>
            <a:r>
              <a:rPr lang="en-US" sz="2400" dirty="0">
                <a:solidFill>
                  <a:srgbClr val="FF0000"/>
                </a:solidFill>
              </a:rPr>
              <a:t>Copy the SQL script from the repository into SQL Workbench</a:t>
            </a:r>
          </a:p>
        </p:txBody>
      </p:sp>
      <p:cxnSp>
        <p:nvCxnSpPr>
          <p:cNvPr id="12" name="Straight Arrow Connector 11">
            <a:extLst>
              <a:ext uri="{FF2B5EF4-FFF2-40B4-BE49-F238E27FC236}">
                <a16:creationId xmlns:a16="http://schemas.microsoft.com/office/drawing/2014/main" id="{323A9E9C-0A96-40A0-893C-7E4685D58F30}"/>
              </a:ext>
            </a:extLst>
          </p:cNvPr>
          <p:cNvCxnSpPr>
            <a:cxnSpLocks/>
          </p:cNvCxnSpPr>
          <p:nvPr/>
        </p:nvCxnSpPr>
        <p:spPr>
          <a:xfrm>
            <a:off x="3168911" y="3643417"/>
            <a:ext cx="764914" cy="59520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870F47BC-C4E9-41B0-88BF-08EE1382F26C}"/>
              </a:ext>
            </a:extLst>
          </p:cNvPr>
          <p:cNvSpPr txBox="1"/>
          <p:nvPr/>
        </p:nvSpPr>
        <p:spPr>
          <a:xfrm>
            <a:off x="7872912" y="1523009"/>
            <a:ext cx="3302662" cy="1200329"/>
          </a:xfrm>
          <a:prstGeom prst="rect">
            <a:avLst/>
          </a:prstGeom>
          <a:noFill/>
        </p:spPr>
        <p:txBody>
          <a:bodyPr wrap="square" rtlCol="0">
            <a:spAutoFit/>
          </a:bodyPr>
          <a:lstStyle/>
          <a:p>
            <a:r>
              <a:rPr lang="en-US" sz="2400" dirty="0">
                <a:solidFill>
                  <a:srgbClr val="FF0000"/>
                </a:solidFill>
              </a:rPr>
              <a:t>Add your own initials to the schema and table names</a:t>
            </a:r>
          </a:p>
        </p:txBody>
      </p:sp>
      <p:cxnSp>
        <p:nvCxnSpPr>
          <p:cNvPr id="15" name="Straight Arrow Connector 14">
            <a:extLst>
              <a:ext uri="{FF2B5EF4-FFF2-40B4-BE49-F238E27FC236}">
                <a16:creationId xmlns:a16="http://schemas.microsoft.com/office/drawing/2014/main" id="{CCED8F82-041C-41BF-A759-25241207741E}"/>
              </a:ext>
            </a:extLst>
          </p:cNvPr>
          <p:cNvCxnSpPr>
            <a:cxnSpLocks/>
          </p:cNvCxnSpPr>
          <p:nvPr/>
        </p:nvCxnSpPr>
        <p:spPr>
          <a:xfrm flipH="1">
            <a:off x="7121917" y="2295525"/>
            <a:ext cx="746320" cy="68025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752CC833-B674-4B2F-A418-77EB7BA57B4B}"/>
              </a:ext>
            </a:extLst>
          </p:cNvPr>
          <p:cNvCxnSpPr>
            <a:cxnSpLocks/>
            <a:stCxn id="14" idx="1"/>
          </p:cNvCxnSpPr>
          <p:nvPr/>
        </p:nvCxnSpPr>
        <p:spPr>
          <a:xfrm flipH="1">
            <a:off x="6067425" y="2123174"/>
            <a:ext cx="1805487" cy="51247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35" name="Content Placeholder 6">
            <a:extLst>
              <a:ext uri="{FF2B5EF4-FFF2-40B4-BE49-F238E27FC236}">
                <a16:creationId xmlns:a16="http://schemas.microsoft.com/office/drawing/2014/main" id="{4A426927-895C-489A-A1C4-8E9277DF7C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68237" y="4449120"/>
            <a:ext cx="3860998" cy="1771741"/>
          </a:xfrm>
          <a:prstGeom prst="rect">
            <a:avLst/>
          </a:prstGeom>
        </p:spPr>
      </p:pic>
      <p:sp>
        <p:nvSpPr>
          <p:cNvPr id="36" name="TextBox 35">
            <a:extLst>
              <a:ext uri="{FF2B5EF4-FFF2-40B4-BE49-F238E27FC236}">
                <a16:creationId xmlns:a16="http://schemas.microsoft.com/office/drawing/2014/main" id="{20E5323F-F940-4CA0-8B9A-25738523FD43}"/>
              </a:ext>
            </a:extLst>
          </p:cNvPr>
          <p:cNvSpPr txBox="1"/>
          <p:nvPr/>
        </p:nvSpPr>
        <p:spPr>
          <a:xfrm>
            <a:off x="8267548" y="2774213"/>
            <a:ext cx="3302662" cy="1569660"/>
          </a:xfrm>
          <a:prstGeom prst="rect">
            <a:avLst/>
          </a:prstGeom>
          <a:noFill/>
        </p:spPr>
        <p:txBody>
          <a:bodyPr wrap="square" rtlCol="0">
            <a:spAutoFit/>
          </a:bodyPr>
          <a:lstStyle/>
          <a:p>
            <a:r>
              <a:rPr lang="en-US" sz="2400" dirty="0">
                <a:solidFill>
                  <a:srgbClr val="FF0000"/>
                </a:solidFill>
              </a:rPr>
              <a:t>Run a SELECT to make sure your table was made and nothing is in it</a:t>
            </a:r>
          </a:p>
        </p:txBody>
      </p:sp>
      <p:cxnSp>
        <p:nvCxnSpPr>
          <p:cNvPr id="37" name="Straight Arrow Connector 36">
            <a:extLst>
              <a:ext uri="{FF2B5EF4-FFF2-40B4-BE49-F238E27FC236}">
                <a16:creationId xmlns:a16="http://schemas.microsoft.com/office/drawing/2014/main" id="{1AEA8F07-8560-4855-81E8-4777534BCC19}"/>
              </a:ext>
            </a:extLst>
          </p:cNvPr>
          <p:cNvCxnSpPr>
            <a:cxnSpLocks/>
          </p:cNvCxnSpPr>
          <p:nvPr/>
        </p:nvCxnSpPr>
        <p:spPr>
          <a:xfrm flipH="1">
            <a:off x="9918879" y="4329682"/>
            <a:ext cx="173255" cy="117077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F785C64-680D-4727-8D04-29ABB65604C0}"/>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cxnSp>
        <p:nvCxnSpPr>
          <p:cNvPr id="16" name="Connector: Elbow 15">
            <a:extLst>
              <a:ext uri="{FF2B5EF4-FFF2-40B4-BE49-F238E27FC236}">
                <a16:creationId xmlns:a16="http://schemas.microsoft.com/office/drawing/2014/main" id="{AEBB1DFD-3B3F-4A05-B331-BFAFD8D0596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45D2ACC7-4174-4AD2-A6C0-B2776E4C1DBA}"/>
              </a:ext>
            </a:extLst>
          </p:cNvPr>
          <p:cNvSpPr txBox="1"/>
          <p:nvPr/>
        </p:nvSpPr>
        <p:spPr>
          <a:xfrm>
            <a:off x="440267" y="1004340"/>
            <a:ext cx="5565422" cy="369332"/>
          </a:xfrm>
          <a:prstGeom prst="rect">
            <a:avLst/>
          </a:prstGeom>
          <a:noFill/>
        </p:spPr>
        <p:txBody>
          <a:bodyPr wrap="square" rtlCol="0">
            <a:spAutoFit/>
          </a:bodyPr>
          <a:lstStyle/>
          <a:p>
            <a:pPr lvl="1"/>
            <a:r>
              <a:rPr lang="en-US" b="1" dirty="0"/>
              <a:t>Create table</a:t>
            </a:r>
          </a:p>
        </p:txBody>
      </p:sp>
      <p:pic>
        <p:nvPicPr>
          <p:cNvPr id="18" name="Picture 17">
            <a:extLst>
              <a:ext uri="{FF2B5EF4-FFF2-40B4-BE49-F238E27FC236}">
                <a16:creationId xmlns:a16="http://schemas.microsoft.com/office/drawing/2014/main" id="{EEEB37DB-0ECC-4D1E-AB1B-EF6FDB72E40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68750" y="-62841"/>
            <a:ext cx="2028548" cy="1369270"/>
          </a:xfrm>
          <a:prstGeom prst="rect">
            <a:avLst/>
          </a:prstGeom>
        </p:spPr>
      </p:pic>
    </p:spTree>
    <p:extLst>
      <p:ext uri="{BB962C8B-B14F-4D97-AF65-F5344CB8AC3E}">
        <p14:creationId xmlns:p14="http://schemas.microsoft.com/office/powerpoint/2010/main" val="2883727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xit"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12"/>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7"/>
                                        </p:tgtEl>
                                        <p:attrNameLst>
                                          <p:attrName>style.visibility</p:attrName>
                                        </p:attrNameLst>
                                      </p:cBhvr>
                                      <p:to>
                                        <p:strVal val="visible"/>
                                      </p:to>
                                    </p:set>
                                  </p:childTnLst>
                                </p:cTn>
                              </p:par>
                              <p:par>
                                <p:cTn id="21" presetID="1" presetClass="exit" presetSubtype="0" fill="hold" grpId="1" nodeType="withEffect">
                                  <p:stCondLst>
                                    <p:cond delay="0"/>
                                  </p:stCondLst>
                                  <p:childTnLst>
                                    <p:set>
                                      <p:cBhvr>
                                        <p:cTn id="22" dur="1" fill="hold">
                                          <p:stCondLst>
                                            <p:cond delay="0"/>
                                          </p:stCondLst>
                                        </p:cTn>
                                        <p:tgtEl>
                                          <p:spTgt spid="14"/>
                                        </p:tgtEl>
                                        <p:attrNameLst>
                                          <p:attrName>style.visibility</p:attrName>
                                        </p:attrNameLst>
                                      </p:cBhvr>
                                      <p:to>
                                        <p:strVal val="hidden"/>
                                      </p:to>
                                    </p:set>
                                  </p:childTnLst>
                                </p:cTn>
                              </p:par>
                              <p:par>
                                <p:cTn id="23" presetID="1" presetClass="exit" presetSubtype="0" fill="hold" nodeType="withEffect">
                                  <p:stCondLst>
                                    <p:cond delay="0"/>
                                  </p:stCondLst>
                                  <p:childTnLst>
                                    <p:set>
                                      <p:cBhvr>
                                        <p:cTn id="24" dur="1" fill="hold">
                                          <p:stCondLst>
                                            <p:cond delay="0"/>
                                          </p:stCondLst>
                                        </p:cTn>
                                        <p:tgtEl>
                                          <p:spTgt spid="19"/>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0"/>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p:bldP spid="14" grpId="1"/>
      <p:bldP spid="36"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94FD1327-3F44-4C9C-A543-A31CEA733300}"/>
              </a:ext>
            </a:extLst>
          </p:cNvPr>
          <p:cNvPicPr>
            <a:picLocks noChangeAspect="1"/>
          </p:cNvPicPr>
          <p:nvPr/>
        </p:nvPicPr>
        <p:blipFill>
          <a:blip r:embed="rId2"/>
          <a:stretch>
            <a:fillRect/>
          </a:stretch>
        </p:blipFill>
        <p:spPr>
          <a:xfrm>
            <a:off x="1650272" y="69582"/>
            <a:ext cx="1097280" cy="1097280"/>
          </a:xfrm>
          <a:prstGeom prst="rect">
            <a:avLst/>
          </a:prstGeom>
        </p:spPr>
      </p:pic>
      <p:pic>
        <p:nvPicPr>
          <p:cNvPr id="13" name="Picture 12">
            <a:extLst>
              <a:ext uri="{FF2B5EF4-FFF2-40B4-BE49-F238E27FC236}">
                <a16:creationId xmlns:a16="http://schemas.microsoft.com/office/drawing/2014/main" id="{D03B3940-A103-4716-BCDA-E10718ABD0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84155" y="2553522"/>
            <a:ext cx="5054860" cy="2355971"/>
          </a:xfrm>
          <a:prstGeom prst="rect">
            <a:avLst/>
          </a:prstGeom>
        </p:spPr>
      </p:pic>
      <p:pic>
        <p:nvPicPr>
          <p:cNvPr id="9" name="Picture 8">
            <a:extLst>
              <a:ext uri="{FF2B5EF4-FFF2-40B4-BE49-F238E27FC236}">
                <a16:creationId xmlns:a16="http://schemas.microsoft.com/office/drawing/2014/main" id="{9F64E8F5-B8B9-40D3-BE57-91607E49CCB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9556" y="2267577"/>
            <a:ext cx="5797848" cy="4375375"/>
          </a:xfrm>
          <a:prstGeom prst="rect">
            <a:avLst/>
          </a:prstGeom>
        </p:spPr>
      </p:pic>
      <p:sp>
        <p:nvSpPr>
          <p:cNvPr id="14" name="TextBox 13">
            <a:extLst>
              <a:ext uri="{FF2B5EF4-FFF2-40B4-BE49-F238E27FC236}">
                <a16:creationId xmlns:a16="http://schemas.microsoft.com/office/drawing/2014/main" id="{870F47BC-C4E9-41B0-88BF-08EE1382F26C}"/>
              </a:ext>
            </a:extLst>
          </p:cNvPr>
          <p:cNvSpPr txBox="1"/>
          <p:nvPr/>
        </p:nvSpPr>
        <p:spPr>
          <a:xfrm>
            <a:off x="2118119" y="1372878"/>
            <a:ext cx="3302662" cy="830997"/>
          </a:xfrm>
          <a:prstGeom prst="rect">
            <a:avLst/>
          </a:prstGeom>
          <a:noFill/>
        </p:spPr>
        <p:txBody>
          <a:bodyPr wrap="square" rtlCol="0">
            <a:spAutoFit/>
          </a:bodyPr>
          <a:lstStyle/>
          <a:p>
            <a:r>
              <a:rPr lang="en-US" sz="2400" dirty="0">
                <a:solidFill>
                  <a:srgbClr val="FF0000"/>
                </a:solidFill>
              </a:rPr>
              <a:t>Go back to Glue and run your Glue job</a:t>
            </a:r>
          </a:p>
        </p:txBody>
      </p:sp>
      <p:sp>
        <p:nvSpPr>
          <p:cNvPr id="17" name="TextBox 16">
            <a:extLst>
              <a:ext uri="{FF2B5EF4-FFF2-40B4-BE49-F238E27FC236}">
                <a16:creationId xmlns:a16="http://schemas.microsoft.com/office/drawing/2014/main" id="{F3125555-5C15-4F6E-928C-B47B3CC98F8B}"/>
              </a:ext>
            </a:extLst>
          </p:cNvPr>
          <p:cNvSpPr txBox="1"/>
          <p:nvPr/>
        </p:nvSpPr>
        <p:spPr>
          <a:xfrm>
            <a:off x="6855526" y="5361272"/>
            <a:ext cx="3864677" cy="830997"/>
          </a:xfrm>
          <a:prstGeom prst="rect">
            <a:avLst/>
          </a:prstGeom>
          <a:noFill/>
        </p:spPr>
        <p:txBody>
          <a:bodyPr wrap="square" rtlCol="0">
            <a:spAutoFit/>
          </a:bodyPr>
          <a:lstStyle/>
          <a:p>
            <a:r>
              <a:rPr lang="en-US" sz="2400" dirty="0">
                <a:solidFill>
                  <a:srgbClr val="FF0000"/>
                </a:solidFill>
              </a:rPr>
              <a:t>When the job succeeds, check your Redshift table</a:t>
            </a:r>
          </a:p>
        </p:txBody>
      </p:sp>
      <p:cxnSp>
        <p:nvCxnSpPr>
          <p:cNvPr id="18" name="Straight Arrow Connector 17">
            <a:extLst>
              <a:ext uri="{FF2B5EF4-FFF2-40B4-BE49-F238E27FC236}">
                <a16:creationId xmlns:a16="http://schemas.microsoft.com/office/drawing/2014/main" id="{EF04199C-6CC8-4A39-ABFD-E6AF6479C0AE}"/>
              </a:ext>
            </a:extLst>
          </p:cNvPr>
          <p:cNvCxnSpPr>
            <a:cxnSpLocks/>
          </p:cNvCxnSpPr>
          <p:nvPr/>
        </p:nvCxnSpPr>
        <p:spPr>
          <a:xfrm flipV="1">
            <a:off x="8787865" y="4909494"/>
            <a:ext cx="336884" cy="45177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752CC833-B674-4B2F-A418-77EB7BA57B4B}"/>
              </a:ext>
            </a:extLst>
          </p:cNvPr>
          <p:cNvCxnSpPr>
            <a:cxnSpLocks/>
            <a:stCxn id="9" idx="0"/>
          </p:cNvCxnSpPr>
          <p:nvPr/>
        </p:nvCxnSpPr>
        <p:spPr>
          <a:xfrm flipH="1">
            <a:off x="2415942" y="2267577"/>
            <a:ext cx="882538" cy="1463931"/>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949A587D-6D86-4471-A775-BD2B405A7D13}"/>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11" name="Connector: Elbow 10">
            <a:extLst>
              <a:ext uri="{FF2B5EF4-FFF2-40B4-BE49-F238E27FC236}">
                <a16:creationId xmlns:a16="http://schemas.microsoft.com/office/drawing/2014/main" id="{261B2356-97B3-4E87-98A1-8CD9E2695B6E}"/>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386AAA3B-5D49-4E73-936D-0E194DF8F9C3}"/>
              </a:ext>
            </a:extLst>
          </p:cNvPr>
          <p:cNvSpPr txBox="1"/>
          <p:nvPr/>
        </p:nvSpPr>
        <p:spPr>
          <a:xfrm>
            <a:off x="440267" y="1004340"/>
            <a:ext cx="5565422" cy="369332"/>
          </a:xfrm>
          <a:prstGeom prst="rect">
            <a:avLst/>
          </a:prstGeom>
          <a:noFill/>
        </p:spPr>
        <p:txBody>
          <a:bodyPr wrap="square" rtlCol="0">
            <a:spAutoFit/>
          </a:bodyPr>
          <a:lstStyle/>
          <a:p>
            <a:pPr lvl="1"/>
            <a:r>
              <a:rPr lang="en-US" b="1" dirty="0"/>
              <a:t>Run the Glue job</a:t>
            </a:r>
          </a:p>
        </p:txBody>
      </p:sp>
    </p:spTree>
    <p:extLst>
      <p:ext uri="{BB962C8B-B14F-4D97-AF65-F5344CB8AC3E}">
        <p14:creationId xmlns:p14="http://schemas.microsoft.com/office/powerpoint/2010/main" val="2167955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xit"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1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7"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708527D-5301-4D37-874C-20F8A1AB449C}"/>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SQL Workbench</a:t>
            </a:r>
          </a:p>
        </p:txBody>
      </p:sp>
      <p:pic>
        <p:nvPicPr>
          <p:cNvPr id="10" name="Picture 9">
            <a:extLst>
              <a:ext uri="{FF2B5EF4-FFF2-40B4-BE49-F238E27FC236}">
                <a16:creationId xmlns:a16="http://schemas.microsoft.com/office/drawing/2014/main" id="{5A4E7C94-585F-4F09-8F39-08221AD69B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0267" y="1876118"/>
            <a:ext cx="10115550" cy="4610100"/>
          </a:xfrm>
          <a:prstGeom prst="rect">
            <a:avLst/>
          </a:prstGeom>
        </p:spPr>
      </p:pic>
    </p:spTree>
    <p:extLst>
      <p:ext uri="{BB962C8B-B14F-4D97-AF65-F5344CB8AC3E}">
        <p14:creationId xmlns:p14="http://schemas.microsoft.com/office/powerpoint/2010/main" val="103903169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024CAF4-ECD0-4D32-BE20-F5B1E74D97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3819" y="1557867"/>
            <a:ext cx="10064362" cy="4761781"/>
          </a:xfrm>
          <a:prstGeom prst="rect">
            <a:avLst/>
          </a:prstGeom>
        </p:spPr>
      </p:pic>
      <p:sp>
        <p:nvSpPr>
          <p:cNvPr id="8" name="TextBox 7">
            <a:extLst>
              <a:ext uri="{FF2B5EF4-FFF2-40B4-BE49-F238E27FC236}">
                <a16:creationId xmlns:a16="http://schemas.microsoft.com/office/drawing/2014/main" id="{CFB040B7-FB3E-47CE-9487-4ABFE6B788E4}"/>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cxnSp>
        <p:nvCxnSpPr>
          <p:cNvPr id="9" name="Connector: Elbow 8">
            <a:extLst>
              <a:ext uri="{FF2B5EF4-FFF2-40B4-BE49-F238E27FC236}">
                <a16:creationId xmlns:a16="http://schemas.microsoft.com/office/drawing/2014/main" id="{9F0E3B04-D35B-4867-ABD8-77A502CF7229}"/>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558CA2CE-4BBF-4922-9EC3-6FC425C5AECE}"/>
              </a:ext>
            </a:extLst>
          </p:cNvPr>
          <p:cNvSpPr txBox="1"/>
          <p:nvPr/>
        </p:nvSpPr>
        <p:spPr>
          <a:xfrm>
            <a:off x="440267" y="1004340"/>
            <a:ext cx="5565422" cy="369332"/>
          </a:xfrm>
          <a:prstGeom prst="rect">
            <a:avLst/>
          </a:prstGeom>
          <a:noFill/>
        </p:spPr>
        <p:txBody>
          <a:bodyPr wrap="square" rtlCol="0">
            <a:spAutoFit/>
          </a:bodyPr>
          <a:lstStyle/>
          <a:p>
            <a:pPr lvl="1"/>
            <a:r>
              <a:rPr lang="en-US" b="1" dirty="0"/>
              <a:t>Verify data in the table</a:t>
            </a:r>
          </a:p>
        </p:txBody>
      </p:sp>
      <p:pic>
        <p:nvPicPr>
          <p:cNvPr id="6" name="Picture 5">
            <a:extLst>
              <a:ext uri="{FF2B5EF4-FFF2-40B4-BE49-F238E27FC236}">
                <a16:creationId xmlns:a16="http://schemas.microsoft.com/office/drawing/2014/main" id="{8F4BBEB0-65BF-4506-B7B8-8DB22D3132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8750" y="-62841"/>
            <a:ext cx="2028548" cy="1369270"/>
          </a:xfrm>
          <a:prstGeom prst="rect">
            <a:avLst/>
          </a:prstGeom>
        </p:spPr>
      </p:pic>
    </p:spTree>
    <p:extLst>
      <p:ext uri="{BB962C8B-B14F-4D97-AF65-F5344CB8AC3E}">
        <p14:creationId xmlns:p14="http://schemas.microsoft.com/office/powerpoint/2010/main" val="428997176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D4F8A39-AD13-4509-BC6E-E377AE6C4B30}"/>
              </a:ext>
            </a:extLst>
          </p:cNvPr>
          <p:cNvSpPr>
            <a:spLocks noGrp="1"/>
          </p:cNvSpPr>
          <p:nvPr>
            <p:ph idx="1"/>
          </p:nvPr>
        </p:nvSpPr>
        <p:spPr>
          <a:xfrm>
            <a:off x="1069848" y="2121408"/>
            <a:ext cx="7029123" cy="4050792"/>
          </a:xfrm>
        </p:spPr>
        <p:txBody>
          <a:bodyPr/>
          <a:lstStyle/>
          <a:p>
            <a:pPr lvl="1"/>
            <a:r>
              <a:rPr lang="en-US" sz="2600" dirty="0"/>
              <a:t>Glue Connection</a:t>
            </a:r>
          </a:p>
          <a:p>
            <a:pPr lvl="1"/>
            <a:r>
              <a:rPr lang="en-US" sz="2600" dirty="0"/>
              <a:t>Glue Database</a:t>
            </a:r>
          </a:p>
          <a:p>
            <a:pPr lvl="1"/>
            <a:r>
              <a:rPr lang="en-US" sz="2600" dirty="0"/>
              <a:t>Glue Job</a:t>
            </a:r>
          </a:p>
          <a:p>
            <a:pPr lvl="1"/>
            <a:r>
              <a:rPr lang="en-US" sz="2600" dirty="0"/>
              <a:t>Redshift Schema and Table</a:t>
            </a:r>
          </a:p>
          <a:p>
            <a:pPr lvl="1"/>
            <a:r>
              <a:rPr lang="en-US" sz="2600" dirty="0"/>
              <a:t>Run Glue Job</a:t>
            </a:r>
          </a:p>
          <a:p>
            <a:pPr lvl="1"/>
            <a:r>
              <a:rPr lang="en-US" sz="2600" dirty="0"/>
              <a:t>Query Redshift</a:t>
            </a:r>
          </a:p>
          <a:p>
            <a:pPr lvl="1"/>
            <a:endParaRPr lang="en-US" sz="2600" dirty="0"/>
          </a:p>
          <a:p>
            <a:pPr marL="274320" lvl="1" indent="0">
              <a:buNone/>
            </a:pPr>
            <a:r>
              <a:rPr lang="en-US" sz="2600" dirty="0"/>
              <a:t>(Use US-EAST-1/N. Virginia Region)</a:t>
            </a:r>
          </a:p>
          <a:p>
            <a:pPr marL="274320" lvl="1" indent="0">
              <a:buNone/>
            </a:pPr>
            <a:endParaRPr lang="en-US" sz="2600" dirty="0"/>
          </a:p>
          <a:p>
            <a:pPr lvl="1"/>
            <a:endParaRPr lang="en-US" sz="2600" dirty="0"/>
          </a:p>
          <a:p>
            <a:pPr lvl="1"/>
            <a:endParaRPr lang="en-US" sz="2600" dirty="0"/>
          </a:p>
          <a:p>
            <a:pPr lvl="2"/>
            <a:endParaRPr lang="en-US" sz="2400" dirty="0"/>
          </a:p>
          <a:p>
            <a:pPr lvl="2"/>
            <a:endParaRPr lang="en-US" dirty="0"/>
          </a:p>
        </p:txBody>
      </p:sp>
      <p:sp>
        <p:nvSpPr>
          <p:cNvPr id="8" name="TextBox 7">
            <a:extLst>
              <a:ext uri="{FF2B5EF4-FFF2-40B4-BE49-F238E27FC236}">
                <a16:creationId xmlns:a16="http://schemas.microsoft.com/office/drawing/2014/main" id="{9FACEF44-6B8B-4126-9005-88B14971F405}"/>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Lab 3</a:t>
            </a:r>
          </a:p>
        </p:txBody>
      </p:sp>
    </p:spTree>
    <p:extLst>
      <p:ext uri="{BB962C8B-B14F-4D97-AF65-F5344CB8AC3E}">
        <p14:creationId xmlns:p14="http://schemas.microsoft.com/office/powerpoint/2010/main" val="31985824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B8A5B48-9AA3-4355-AFD9-D59E1AF38E45}"/>
              </a:ext>
            </a:extLst>
          </p:cNvPr>
          <p:cNvSpPr>
            <a:spLocks noGrp="1"/>
          </p:cNvSpPr>
          <p:nvPr>
            <p:ph idx="1"/>
          </p:nvPr>
        </p:nvSpPr>
        <p:spPr>
          <a:xfrm>
            <a:off x="1069848" y="1611085"/>
            <a:ext cx="10058400" cy="5246915"/>
          </a:xfrm>
        </p:spPr>
        <p:txBody>
          <a:bodyPr>
            <a:normAutofit fontScale="85000" lnSpcReduction="20000"/>
          </a:bodyPr>
          <a:lstStyle/>
          <a:p>
            <a:r>
              <a:rPr lang="en-US" sz="2400" dirty="0"/>
              <a:t>AWS is more flexible – scale up or down storage based on need</a:t>
            </a:r>
          </a:p>
          <a:p>
            <a:r>
              <a:rPr lang="en-US" sz="2400" dirty="0"/>
              <a:t>AWS is less complex – no need to set up and maintain servers</a:t>
            </a:r>
          </a:p>
          <a:p>
            <a:r>
              <a:rPr lang="en-US" sz="2400" dirty="0"/>
              <a:t>AWS cheaper</a:t>
            </a:r>
          </a:p>
          <a:p>
            <a:pPr lvl="1"/>
            <a:r>
              <a:rPr lang="en-US" sz="2400" dirty="0"/>
              <a:t>Start up cost</a:t>
            </a:r>
          </a:p>
          <a:p>
            <a:pPr lvl="1"/>
            <a:r>
              <a:rPr lang="en-US" sz="2400" dirty="0"/>
              <a:t>Maintenance cost</a:t>
            </a:r>
          </a:p>
          <a:p>
            <a:pPr lvl="1"/>
            <a:r>
              <a:rPr lang="en-US" sz="2400" dirty="0"/>
              <a:t>Pay as you go</a:t>
            </a:r>
          </a:p>
          <a:p>
            <a:r>
              <a:rPr lang="en-US" sz="2400" dirty="0"/>
              <a:t>Hadoop has challenges handling a lot of small files</a:t>
            </a:r>
          </a:p>
          <a:p>
            <a:r>
              <a:rPr lang="en-US" sz="2400" dirty="0"/>
              <a:t>AWS – End to End solution for data needs</a:t>
            </a:r>
          </a:p>
          <a:p>
            <a:pPr lvl="1"/>
            <a:r>
              <a:rPr lang="en-US" sz="2400" dirty="0"/>
              <a:t>Storage</a:t>
            </a:r>
          </a:p>
          <a:p>
            <a:pPr lvl="1"/>
            <a:r>
              <a:rPr lang="en-US" sz="2400" dirty="0"/>
              <a:t>Transform</a:t>
            </a:r>
          </a:p>
          <a:p>
            <a:pPr lvl="1"/>
            <a:r>
              <a:rPr lang="en-US" sz="2400" dirty="0"/>
              <a:t>Business Intelligence</a:t>
            </a:r>
          </a:p>
          <a:p>
            <a:r>
              <a:rPr lang="en-US" sz="2400" dirty="0"/>
              <a:t>ETL &amp; ELT(AWS) vs. ELT(Hadoop)</a:t>
            </a:r>
          </a:p>
          <a:p>
            <a:r>
              <a:rPr lang="en-US" sz="2400" dirty="0"/>
              <a:t>Durability</a:t>
            </a:r>
          </a:p>
          <a:p>
            <a:pPr lvl="1"/>
            <a:r>
              <a:rPr lang="en-US" sz="2400" dirty="0"/>
              <a:t>Data stored in multiple locations within region</a:t>
            </a:r>
          </a:p>
          <a:p>
            <a:pPr lvl="1"/>
            <a:r>
              <a:rPr lang="en-US" sz="2400" dirty="0"/>
              <a:t>If a location fails data is still available</a:t>
            </a:r>
          </a:p>
          <a:p>
            <a:pPr marL="274320" lvl="1" indent="0">
              <a:buNone/>
            </a:pPr>
            <a:endParaRPr lang="en-US" sz="2200" dirty="0"/>
          </a:p>
          <a:p>
            <a:pPr marL="274320" lvl="1" indent="0">
              <a:buNone/>
            </a:pPr>
            <a:endParaRPr lang="en-US" sz="2200" dirty="0"/>
          </a:p>
        </p:txBody>
      </p:sp>
      <p:sp>
        <p:nvSpPr>
          <p:cNvPr id="4" name="TextBox 3">
            <a:extLst>
              <a:ext uri="{FF2B5EF4-FFF2-40B4-BE49-F238E27FC236}">
                <a16:creationId xmlns:a16="http://schemas.microsoft.com/office/drawing/2014/main" id="{0EA4B9FE-A7BD-42E2-903D-697A4D0D24E9}"/>
              </a:ext>
            </a:extLst>
          </p:cNvPr>
          <p:cNvSpPr txBox="1"/>
          <p:nvPr/>
        </p:nvSpPr>
        <p:spPr>
          <a:xfrm>
            <a:off x="440267" y="239247"/>
            <a:ext cx="8658578" cy="1169551"/>
          </a:xfrm>
          <a:prstGeom prst="rect">
            <a:avLst/>
          </a:prstGeom>
          <a:noFill/>
        </p:spPr>
        <p:txBody>
          <a:bodyPr wrap="square" rtlCol="0">
            <a:spAutoFit/>
          </a:bodyPr>
          <a:lstStyle/>
          <a:p>
            <a:r>
              <a:rPr lang="en-US" sz="5400" dirty="0">
                <a:latin typeface="+mj-lt"/>
              </a:rPr>
              <a:t>AWS vs. Hadoop </a:t>
            </a:r>
          </a:p>
          <a:p>
            <a:r>
              <a:rPr lang="en-US" sz="1600" dirty="0"/>
              <a:t>Hadoop – A popular platform used to store and transform big data</a:t>
            </a:r>
          </a:p>
        </p:txBody>
      </p:sp>
    </p:spTree>
    <p:extLst>
      <p:ext uri="{BB962C8B-B14F-4D97-AF65-F5344CB8AC3E}">
        <p14:creationId xmlns:p14="http://schemas.microsoft.com/office/powerpoint/2010/main" val="46054318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a:xfrm>
            <a:off x="1223612" y="1667369"/>
            <a:ext cx="9294828" cy="3727607"/>
          </a:xfrm>
        </p:spPr>
        <p:txBody>
          <a:bodyPr>
            <a:normAutofit/>
          </a:bodyPr>
          <a:lstStyle/>
          <a:p>
            <a:r>
              <a:rPr lang="en-US" sz="2400" dirty="0"/>
              <a:t>Create a Glue Trigger</a:t>
            </a:r>
          </a:p>
          <a:p>
            <a:pPr lvl="1"/>
            <a:r>
              <a:rPr lang="en-US" sz="2000" dirty="0"/>
              <a:t>Automatically run the Glue job</a:t>
            </a:r>
          </a:p>
          <a:p>
            <a:pPr lvl="1"/>
            <a:r>
              <a:rPr lang="en-US" sz="2000" dirty="0"/>
              <a:t>Run multiple different Glue jobs </a:t>
            </a:r>
          </a:p>
          <a:p>
            <a:r>
              <a:rPr lang="en-US" sz="2400" dirty="0"/>
              <a:t>Control how  resources can interact with other services</a:t>
            </a:r>
          </a:p>
          <a:p>
            <a:r>
              <a:rPr lang="en-US" sz="2400" dirty="0"/>
              <a:t>Create reports for business analytics with the data that was loaded with the Glue job.</a:t>
            </a:r>
          </a:p>
          <a:p>
            <a:r>
              <a:rPr lang="en-US" sz="2400" dirty="0"/>
              <a:t>Easily create, modify, and delete as well as move Glue jobs with a template </a:t>
            </a:r>
          </a:p>
          <a:p>
            <a:endParaRPr lang="en-US" sz="2400" dirty="0"/>
          </a:p>
          <a:p>
            <a:pPr lvl="2"/>
            <a:endParaRPr lang="en-US" dirty="0"/>
          </a:p>
          <a:p>
            <a:pPr lvl="2"/>
            <a:endParaRPr lang="en-US" dirty="0"/>
          </a:p>
        </p:txBody>
      </p:sp>
      <p:sp>
        <p:nvSpPr>
          <p:cNvPr id="14" name="TextBox 13">
            <a:extLst>
              <a:ext uri="{FF2B5EF4-FFF2-40B4-BE49-F238E27FC236}">
                <a16:creationId xmlns:a16="http://schemas.microsoft.com/office/drawing/2014/main" id="{3157CDB2-55F5-4030-A9AC-05D013E40D41}"/>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Enhancements</a:t>
            </a:r>
          </a:p>
        </p:txBody>
      </p:sp>
      <p:cxnSp>
        <p:nvCxnSpPr>
          <p:cNvPr id="15" name="Connector: Elbow 14">
            <a:extLst>
              <a:ext uri="{FF2B5EF4-FFF2-40B4-BE49-F238E27FC236}">
                <a16:creationId xmlns:a16="http://schemas.microsoft.com/office/drawing/2014/main" id="{F0DDC6FD-9C56-47FA-8AD3-225D315FF8E2}"/>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C208BF30-B18B-4F05-860F-F4C8F18CEEA2}"/>
              </a:ext>
            </a:extLst>
          </p:cNvPr>
          <p:cNvSpPr txBox="1"/>
          <p:nvPr/>
        </p:nvSpPr>
        <p:spPr>
          <a:xfrm>
            <a:off x="440267" y="1004340"/>
            <a:ext cx="5565422" cy="369332"/>
          </a:xfrm>
          <a:prstGeom prst="rect">
            <a:avLst/>
          </a:prstGeom>
          <a:noFill/>
        </p:spPr>
        <p:txBody>
          <a:bodyPr wrap="square" rtlCol="0">
            <a:spAutoFit/>
          </a:bodyPr>
          <a:lstStyle/>
          <a:p>
            <a:pPr lvl="1"/>
            <a:r>
              <a:rPr lang="en-US" b="1" dirty="0"/>
              <a:t>Improve the versatility of your glue job</a:t>
            </a:r>
          </a:p>
        </p:txBody>
      </p:sp>
    </p:spTree>
    <p:extLst>
      <p:ext uri="{BB962C8B-B14F-4D97-AF65-F5344CB8AC3E}">
        <p14:creationId xmlns:p14="http://schemas.microsoft.com/office/powerpoint/2010/main" val="392492636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1A42CF1B-12D6-43FC-BD1B-D9935C88B820}"/>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Trigger</a:t>
            </a:r>
          </a:p>
        </p:txBody>
      </p:sp>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a:xfrm>
            <a:off x="261825" y="1901680"/>
            <a:ext cx="4095584" cy="4556373"/>
          </a:xfrm>
        </p:spPr>
        <p:txBody>
          <a:bodyPr>
            <a:normAutofit/>
          </a:bodyPr>
          <a:lstStyle/>
          <a:p>
            <a:r>
              <a:rPr lang="en-US" sz="2400" dirty="0"/>
              <a:t>Instead of running the Glue job manually, have it run automatically when a file is added to S3</a:t>
            </a:r>
          </a:p>
          <a:p>
            <a:r>
              <a:rPr lang="en-US" sz="2400" dirty="0"/>
              <a:t>Use a Lambda</a:t>
            </a:r>
          </a:p>
          <a:p>
            <a:r>
              <a:rPr lang="en-US" sz="2400" dirty="0"/>
              <a:t>You can set a lambda to run when a file lands in an S3 bucket</a:t>
            </a:r>
          </a:p>
          <a:p>
            <a:r>
              <a:rPr lang="en-US" sz="2400" dirty="0"/>
              <a:t>Then make the lambda run the glue job</a:t>
            </a:r>
          </a:p>
        </p:txBody>
      </p:sp>
      <p:pic>
        <p:nvPicPr>
          <p:cNvPr id="5" name="Picture 4">
            <a:extLst>
              <a:ext uri="{FF2B5EF4-FFF2-40B4-BE49-F238E27FC236}">
                <a16:creationId xmlns:a16="http://schemas.microsoft.com/office/drawing/2014/main" id="{C6C4A260-CF5A-4B25-9D00-C79E7DAD60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3114" y="4108506"/>
            <a:ext cx="6932812" cy="2085605"/>
          </a:xfrm>
          <a:prstGeom prst="rect">
            <a:avLst/>
          </a:prstGeom>
        </p:spPr>
      </p:pic>
      <p:pic>
        <p:nvPicPr>
          <p:cNvPr id="7" name="Picture 6">
            <a:extLst>
              <a:ext uri="{FF2B5EF4-FFF2-40B4-BE49-F238E27FC236}">
                <a16:creationId xmlns:a16="http://schemas.microsoft.com/office/drawing/2014/main" id="{19F8D409-194F-45B0-8487-CD106B6B6684}"/>
              </a:ext>
            </a:extLst>
          </p:cNvPr>
          <p:cNvPicPr>
            <a:picLocks noChangeAspect="1"/>
          </p:cNvPicPr>
          <p:nvPr/>
        </p:nvPicPr>
        <p:blipFill rotWithShape="1">
          <a:blip r:embed="rId4">
            <a:extLst>
              <a:ext uri="{28A0092B-C50C-407E-A947-70E740481C1C}">
                <a14:useLocalDpi xmlns:a14="http://schemas.microsoft.com/office/drawing/2010/main" val="0"/>
              </a:ext>
            </a:extLst>
          </a:blip>
          <a:srcRect l="21135" b="46428"/>
          <a:stretch/>
        </p:blipFill>
        <p:spPr>
          <a:xfrm>
            <a:off x="4594880" y="1731117"/>
            <a:ext cx="7109279" cy="2257795"/>
          </a:xfrm>
          <a:prstGeom prst="rect">
            <a:avLst/>
          </a:prstGeom>
        </p:spPr>
      </p:pic>
      <p:cxnSp>
        <p:nvCxnSpPr>
          <p:cNvPr id="9" name="Straight Arrow Connector 8">
            <a:extLst>
              <a:ext uri="{FF2B5EF4-FFF2-40B4-BE49-F238E27FC236}">
                <a16:creationId xmlns:a16="http://schemas.microsoft.com/office/drawing/2014/main" id="{94FE0045-58E9-472C-858B-49145A8194C4}"/>
              </a:ext>
            </a:extLst>
          </p:cNvPr>
          <p:cNvCxnSpPr>
            <a:cxnSpLocks/>
            <a:stCxn id="3" idx="3"/>
          </p:cNvCxnSpPr>
          <p:nvPr/>
        </p:nvCxnSpPr>
        <p:spPr>
          <a:xfrm flipV="1">
            <a:off x="4357409" y="3024554"/>
            <a:ext cx="552216" cy="1155313"/>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2FF2BC85-AEE1-4DD5-8AD3-661DC1C85667}"/>
              </a:ext>
            </a:extLst>
          </p:cNvPr>
          <p:cNvCxnSpPr>
            <a:cxnSpLocks/>
          </p:cNvCxnSpPr>
          <p:nvPr/>
        </p:nvCxnSpPr>
        <p:spPr>
          <a:xfrm>
            <a:off x="4066903" y="5294811"/>
            <a:ext cx="1538767" cy="177495"/>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F0301333-3FD1-4F64-AAF8-48F5A5187E37}"/>
              </a:ext>
            </a:extLst>
          </p:cNvPr>
          <p:cNvPicPr>
            <a:picLocks noChangeAspect="1"/>
          </p:cNvPicPr>
          <p:nvPr/>
        </p:nvPicPr>
        <p:blipFill rotWithShape="1">
          <a:blip r:embed="rId5">
            <a:extLst>
              <a:ext uri="{28A0092B-C50C-407E-A947-70E740481C1C}">
                <a14:useLocalDpi xmlns:a14="http://schemas.microsoft.com/office/drawing/2010/main" val="0"/>
              </a:ext>
            </a:extLst>
          </a:blip>
          <a:srcRect l="17444" t="14612" r="16317" b="6758"/>
          <a:stretch/>
        </p:blipFill>
        <p:spPr>
          <a:xfrm>
            <a:off x="3322102" y="303167"/>
            <a:ext cx="1035307" cy="819308"/>
          </a:xfrm>
          <a:prstGeom prst="rect">
            <a:avLst/>
          </a:prstGeom>
        </p:spPr>
      </p:pic>
      <p:cxnSp>
        <p:nvCxnSpPr>
          <p:cNvPr id="17" name="Connector: Elbow 16">
            <a:extLst>
              <a:ext uri="{FF2B5EF4-FFF2-40B4-BE49-F238E27FC236}">
                <a16:creationId xmlns:a16="http://schemas.microsoft.com/office/drawing/2014/main" id="{1045F180-6EED-454C-A192-4C669D911D2B}"/>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CA0F6D2F-5F51-45D4-8A7C-3C7898486A74}"/>
              </a:ext>
            </a:extLst>
          </p:cNvPr>
          <p:cNvSpPr txBox="1"/>
          <p:nvPr/>
        </p:nvSpPr>
        <p:spPr>
          <a:xfrm>
            <a:off x="440267" y="1004340"/>
            <a:ext cx="9381066" cy="369332"/>
          </a:xfrm>
          <a:prstGeom prst="rect">
            <a:avLst/>
          </a:prstGeom>
          <a:noFill/>
        </p:spPr>
        <p:txBody>
          <a:bodyPr wrap="square" rtlCol="0">
            <a:spAutoFit/>
          </a:bodyPr>
          <a:lstStyle/>
          <a:p>
            <a:pPr lvl="1"/>
            <a:r>
              <a:rPr lang="en-US" b="1" dirty="0"/>
              <a:t>Automatically run Glue job using Lambda – a serverless function</a:t>
            </a:r>
          </a:p>
        </p:txBody>
      </p:sp>
    </p:spTree>
    <p:extLst>
      <p:ext uri="{BB962C8B-B14F-4D97-AF65-F5344CB8AC3E}">
        <p14:creationId xmlns:p14="http://schemas.microsoft.com/office/powerpoint/2010/main" val="1489522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a:xfrm>
            <a:off x="462338" y="1787703"/>
            <a:ext cx="4510354" cy="4818580"/>
          </a:xfrm>
        </p:spPr>
        <p:txBody>
          <a:bodyPr>
            <a:normAutofit/>
          </a:bodyPr>
          <a:lstStyle/>
          <a:p>
            <a:endParaRPr lang="en-US" sz="2400" dirty="0"/>
          </a:p>
          <a:p>
            <a:r>
              <a:rPr lang="en-US" sz="2400" dirty="0"/>
              <a:t>The Lambda currently can only run one Glue job</a:t>
            </a:r>
          </a:p>
          <a:p>
            <a:r>
              <a:rPr lang="en-US" sz="2400" dirty="0"/>
              <a:t>It would be better if it could run different Glue jobs based on the file. </a:t>
            </a:r>
          </a:p>
          <a:p>
            <a:r>
              <a:rPr lang="en-US" sz="2400" dirty="0"/>
              <a:t>We could store that information in a DynamoDB table</a:t>
            </a:r>
          </a:p>
        </p:txBody>
      </p:sp>
      <p:pic>
        <p:nvPicPr>
          <p:cNvPr id="5" name="Picture 4">
            <a:extLst>
              <a:ext uri="{FF2B5EF4-FFF2-40B4-BE49-F238E27FC236}">
                <a16:creationId xmlns:a16="http://schemas.microsoft.com/office/drawing/2014/main" id="{CB5C2E07-43B4-4EF3-AC69-42F8EC985174}"/>
              </a:ext>
            </a:extLst>
          </p:cNvPr>
          <p:cNvPicPr>
            <a:picLocks noChangeAspect="1"/>
          </p:cNvPicPr>
          <p:nvPr/>
        </p:nvPicPr>
        <p:blipFill rotWithShape="1">
          <a:blip r:embed="rId3">
            <a:extLst>
              <a:ext uri="{28A0092B-C50C-407E-A947-70E740481C1C}">
                <a14:useLocalDpi xmlns:a14="http://schemas.microsoft.com/office/drawing/2010/main" val="0"/>
              </a:ext>
            </a:extLst>
          </a:blip>
          <a:srcRect r="38172"/>
          <a:stretch/>
        </p:blipFill>
        <p:spPr>
          <a:xfrm>
            <a:off x="5156888" y="1546157"/>
            <a:ext cx="6382442" cy="4578733"/>
          </a:xfrm>
          <a:prstGeom prst="rect">
            <a:avLst/>
          </a:prstGeom>
        </p:spPr>
      </p:pic>
      <p:pic>
        <p:nvPicPr>
          <p:cNvPr id="6" name="Picture 5">
            <a:extLst>
              <a:ext uri="{FF2B5EF4-FFF2-40B4-BE49-F238E27FC236}">
                <a16:creationId xmlns:a16="http://schemas.microsoft.com/office/drawing/2014/main" id="{FA2BB61A-F11E-447B-9BF3-0540DD637BE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65824" y="282586"/>
            <a:ext cx="829546" cy="829546"/>
          </a:xfrm>
          <a:prstGeom prst="rect">
            <a:avLst/>
          </a:prstGeom>
        </p:spPr>
      </p:pic>
      <p:sp>
        <p:nvSpPr>
          <p:cNvPr id="10" name="TextBox 9">
            <a:extLst>
              <a:ext uri="{FF2B5EF4-FFF2-40B4-BE49-F238E27FC236}">
                <a16:creationId xmlns:a16="http://schemas.microsoft.com/office/drawing/2014/main" id="{219EC375-332F-470D-8467-FDCA509E79CD}"/>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Trigger</a:t>
            </a:r>
          </a:p>
        </p:txBody>
      </p:sp>
      <p:cxnSp>
        <p:nvCxnSpPr>
          <p:cNvPr id="12" name="Connector: Elbow 11">
            <a:extLst>
              <a:ext uri="{FF2B5EF4-FFF2-40B4-BE49-F238E27FC236}">
                <a16:creationId xmlns:a16="http://schemas.microsoft.com/office/drawing/2014/main" id="{2C7F4779-EEAF-44E1-B3A6-43A9BA09E444}"/>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2C9BEA3-E630-46C8-AA4E-2050EFFDB2AE}"/>
              </a:ext>
            </a:extLst>
          </p:cNvPr>
          <p:cNvSpPr txBox="1"/>
          <p:nvPr/>
        </p:nvSpPr>
        <p:spPr>
          <a:xfrm>
            <a:off x="440267" y="1004340"/>
            <a:ext cx="9381066" cy="369332"/>
          </a:xfrm>
          <a:prstGeom prst="rect">
            <a:avLst/>
          </a:prstGeom>
          <a:noFill/>
        </p:spPr>
        <p:txBody>
          <a:bodyPr wrap="square" rtlCol="0">
            <a:spAutoFit/>
          </a:bodyPr>
          <a:lstStyle/>
          <a:p>
            <a:pPr lvl="1"/>
            <a:r>
              <a:rPr lang="en-US" b="1" dirty="0"/>
              <a:t> Run multiple different Glue jobs with DynamoDB – a non-relational database</a:t>
            </a:r>
          </a:p>
        </p:txBody>
      </p:sp>
    </p:spTree>
    <p:extLst>
      <p:ext uri="{BB962C8B-B14F-4D97-AF65-F5344CB8AC3E}">
        <p14:creationId xmlns:p14="http://schemas.microsoft.com/office/powerpoint/2010/main" val="425097312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F8A4961-0813-4C05-BAF7-E5489823C7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81669" y="1712519"/>
            <a:ext cx="8042968" cy="4211553"/>
          </a:xfrm>
          <a:prstGeom prst="rect">
            <a:avLst/>
          </a:prstGeom>
        </p:spPr>
      </p:pic>
      <p:sp>
        <p:nvSpPr>
          <p:cNvPr id="6" name="Content Placeholder 2">
            <a:extLst>
              <a:ext uri="{FF2B5EF4-FFF2-40B4-BE49-F238E27FC236}">
                <a16:creationId xmlns:a16="http://schemas.microsoft.com/office/drawing/2014/main" id="{C5191800-B246-44EB-8902-D9B24580DBFA}"/>
              </a:ext>
            </a:extLst>
          </p:cNvPr>
          <p:cNvSpPr>
            <a:spLocks noGrp="1"/>
          </p:cNvSpPr>
          <p:nvPr>
            <p:ph idx="1"/>
          </p:nvPr>
        </p:nvSpPr>
        <p:spPr>
          <a:xfrm>
            <a:off x="407894" y="1669178"/>
            <a:ext cx="2427203" cy="4050792"/>
          </a:xfrm>
        </p:spPr>
        <p:txBody>
          <a:bodyPr>
            <a:normAutofit/>
          </a:bodyPr>
          <a:lstStyle/>
          <a:p>
            <a:pPr marL="285750" indent="-285750">
              <a:buFont typeface="Arial" panose="020B0604020202020204" pitchFamily="34" charset="0"/>
              <a:buChar char="•"/>
            </a:pPr>
            <a:r>
              <a:rPr lang="en-US" sz="2400" dirty="0"/>
              <a:t>The Lambda can look up the filename in the DynamoDB table to find which Glue job to run</a:t>
            </a:r>
          </a:p>
        </p:txBody>
      </p:sp>
      <p:cxnSp>
        <p:nvCxnSpPr>
          <p:cNvPr id="7" name="Straight Arrow Connector 6">
            <a:extLst>
              <a:ext uri="{FF2B5EF4-FFF2-40B4-BE49-F238E27FC236}">
                <a16:creationId xmlns:a16="http://schemas.microsoft.com/office/drawing/2014/main" id="{F9F765F7-33CD-4839-BA14-413FBA915AC0}"/>
              </a:ext>
            </a:extLst>
          </p:cNvPr>
          <p:cNvCxnSpPr>
            <a:cxnSpLocks/>
          </p:cNvCxnSpPr>
          <p:nvPr/>
        </p:nvCxnSpPr>
        <p:spPr>
          <a:xfrm flipH="1">
            <a:off x="6312688" y="1490870"/>
            <a:ext cx="1858075" cy="109650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87BC31C5-5FDF-4B09-8570-C461D7AA402C}"/>
              </a:ext>
            </a:extLst>
          </p:cNvPr>
          <p:cNvCxnSpPr>
            <a:cxnSpLocks/>
          </p:cNvCxnSpPr>
          <p:nvPr/>
        </p:nvCxnSpPr>
        <p:spPr>
          <a:xfrm>
            <a:off x="9822094" y="1848183"/>
            <a:ext cx="327098" cy="1186455"/>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C2069938-E413-4D13-BB10-471563F7F291}"/>
              </a:ext>
            </a:extLst>
          </p:cNvPr>
          <p:cNvCxnSpPr>
            <a:cxnSpLocks/>
          </p:cNvCxnSpPr>
          <p:nvPr/>
        </p:nvCxnSpPr>
        <p:spPr>
          <a:xfrm flipV="1">
            <a:off x="10149192" y="4835434"/>
            <a:ext cx="448972" cy="1063392"/>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60EA86C4-AF4E-4131-8F02-F0CF3319BF6A}"/>
              </a:ext>
            </a:extLst>
          </p:cNvPr>
          <p:cNvCxnSpPr>
            <a:cxnSpLocks/>
          </p:cNvCxnSpPr>
          <p:nvPr/>
        </p:nvCxnSpPr>
        <p:spPr>
          <a:xfrm flipV="1">
            <a:off x="2466245" y="4908211"/>
            <a:ext cx="1729409" cy="482001"/>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9EE633FD-5BC2-49B4-BB30-8676ECE1C4E9}"/>
              </a:ext>
            </a:extLst>
          </p:cNvPr>
          <p:cNvSpPr txBox="1"/>
          <p:nvPr/>
        </p:nvSpPr>
        <p:spPr>
          <a:xfrm>
            <a:off x="8170763" y="647854"/>
            <a:ext cx="3302662" cy="1200329"/>
          </a:xfrm>
          <a:prstGeom prst="rect">
            <a:avLst/>
          </a:prstGeom>
          <a:noFill/>
        </p:spPr>
        <p:txBody>
          <a:bodyPr wrap="square" rtlCol="0">
            <a:spAutoFit/>
          </a:bodyPr>
          <a:lstStyle/>
          <a:p>
            <a:r>
              <a:rPr lang="en-US" sz="2400" dirty="0">
                <a:solidFill>
                  <a:srgbClr val="FF0000"/>
                </a:solidFill>
              </a:rPr>
              <a:t>Lambda receives an event from S3, which includes the ‘key’</a:t>
            </a:r>
          </a:p>
        </p:txBody>
      </p:sp>
      <p:sp>
        <p:nvSpPr>
          <p:cNvPr id="23" name="TextBox 22">
            <a:extLst>
              <a:ext uri="{FF2B5EF4-FFF2-40B4-BE49-F238E27FC236}">
                <a16:creationId xmlns:a16="http://schemas.microsoft.com/office/drawing/2014/main" id="{20EC230B-A525-47E2-8804-C177A3A45347}"/>
              </a:ext>
            </a:extLst>
          </p:cNvPr>
          <p:cNvSpPr txBox="1"/>
          <p:nvPr/>
        </p:nvSpPr>
        <p:spPr>
          <a:xfrm>
            <a:off x="5404207" y="5898826"/>
            <a:ext cx="5752486" cy="830997"/>
          </a:xfrm>
          <a:prstGeom prst="rect">
            <a:avLst/>
          </a:prstGeom>
          <a:noFill/>
        </p:spPr>
        <p:txBody>
          <a:bodyPr wrap="square" rtlCol="0">
            <a:spAutoFit/>
          </a:bodyPr>
          <a:lstStyle/>
          <a:p>
            <a:r>
              <a:rPr lang="en-US" sz="2400" dirty="0">
                <a:solidFill>
                  <a:srgbClr val="FF0000"/>
                </a:solidFill>
              </a:rPr>
              <a:t>We get the filename from the key, then search the DynamoDB table with it</a:t>
            </a:r>
          </a:p>
        </p:txBody>
      </p:sp>
      <p:sp>
        <p:nvSpPr>
          <p:cNvPr id="25" name="TextBox 24">
            <a:extLst>
              <a:ext uri="{FF2B5EF4-FFF2-40B4-BE49-F238E27FC236}">
                <a16:creationId xmlns:a16="http://schemas.microsoft.com/office/drawing/2014/main" id="{5DE324D8-FCB9-4CFA-AAA1-6CBB086D7A92}"/>
              </a:ext>
            </a:extLst>
          </p:cNvPr>
          <p:cNvSpPr txBox="1"/>
          <p:nvPr/>
        </p:nvSpPr>
        <p:spPr>
          <a:xfrm>
            <a:off x="380234" y="4744664"/>
            <a:ext cx="2427203" cy="1569660"/>
          </a:xfrm>
          <a:prstGeom prst="rect">
            <a:avLst/>
          </a:prstGeom>
          <a:noFill/>
        </p:spPr>
        <p:txBody>
          <a:bodyPr wrap="square" rtlCol="0">
            <a:spAutoFit/>
          </a:bodyPr>
          <a:lstStyle/>
          <a:p>
            <a:r>
              <a:rPr lang="en-US" sz="2400" dirty="0">
                <a:solidFill>
                  <a:srgbClr val="FF0000"/>
                </a:solidFill>
              </a:rPr>
              <a:t>This returns the Glue job associated with that file</a:t>
            </a:r>
          </a:p>
        </p:txBody>
      </p:sp>
      <p:sp>
        <p:nvSpPr>
          <p:cNvPr id="19" name="TextBox 18">
            <a:extLst>
              <a:ext uri="{FF2B5EF4-FFF2-40B4-BE49-F238E27FC236}">
                <a16:creationId xmlns:a16="http://schemas.microsoft.com/office/drawing/2014/main" id="{0AD6ACC5-105F-485D-9914-313A8897B726}"/>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Trigger</a:t>
            </a:r>
          </a:p>
        </p:txBody>
      </p:sp>
      <p:pic>
        <p:nvPicPr>
          <p:cNvPr id="20" name="Picture 19">
            <a:extLst>
              <a:ext uri="{FF2B5EF4-FFF2-40B4-BE49-F238E27FC236}">
                <a16:creationId xmlns:a16="http://schemas.microsoft.com/office/drawing/2014/main" id="{591A9928-2946-48D0-A7A4-BD02C67B4DB0}"/>
              </a:ext>
            </a:extLst>
          </p:cNvPr>
          <p:cNvPicPr>
            <a:picLocks noChangeAspect="1"/>
          </p:cNvPicPr>
          <p:nvPr/>
        </p:nvPicPr>
        <p:blipFill rotWithShape="1">
          <a:blip r:embed="rId4">
            <a:extLst>
              <a:ext uri="{28A0092B-C50C-407E-A947-70E740481C1C}">
                <a14:useLocalDpi xmlns:a14="http://schemas.microsoft.com/office/drawing/2010/main" val="0"/>
              </a:ext>
            </a:extLst>
          </a:blip>
          <a:srcRect l="17444" t="14612" r="16317" b="6758"/>
          <a:stretch/>
        </p:blipFill>
        <p:spPr>
          <a:xfrm>
            <a:off x="3322102" y="303167"/>
            <a:ext cx="1035307" cy="819308"/>
          </a:xfrm>
          <a:prstGeom prst="rect">
            <a:avLst/>
          </a:prstGeom>
        </p:spPr>
      </p:pic>
      <p:cxnSp>
        <p:nvCxnSpPr>
          <p:cNvPr id="21" name="Connector: Elbow 20">
            <a:extLst>
              <a:ext uri="{FF2B5EF4-FFF2-40B4-BE49-F238E27FC236}">
                <a16:creationId xmlns:a16="http://schemas.microsoft.com/office/drawing/2014/main" id="{B0D5D1E7-E6D4-4E5B-B1E3-A215F9BB755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6B5AC4B2-264B-4767-A977-8C14877DA2A8}"/>
              </a:ext>
            </a:extLst>
          </p:cNvPr>
          <p:cNvSpPr txBox="1"/>
          <p:nvPr/>
        </p:nvSpPr>
        <p:spPr>
          <a:xfrm>
            <a:off x="440267" y="1004340"/>
            <a:ext cx="9381066" cy="369332"/>
          </a:xfrm>
          <a:prstGeom prst="rect">
            <a:avLst/>
          </a:prstGeom>
          <a:noFill/>
        </p:spPr>
        <p:txBody>
          <a:bodyPr wrap="square" rtlCol="0">
            <a:spAutoFit/>
          </a:bodyPr>
          <a:lstStyle/>
          <a:p>
            <a:pPr lvl="1"/>
            <a:r>
              <a:rPr lang="en-US" b="1" dirty="0"/>
              <a:t>Automatically run Glue job using Lambda </a:t>
            </a:r>
          </a:p>
        </p:txBody>
      </p:sp>
    </p:spTree>
    <p:extLst>
      <p:ext uri="{BB962C8B-B14F-4D97-AF65-F5344CB8AC3E}">
        <p14:creationId xmlns:p14="http://schemas.microsoft.com/office/powerpoint/2010/main" val="2812558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1"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xit" presetSubtype="0" fill="hold" nodeType="withEffect">
                                  <p:stCondLst>
                                    <p:cond delay="0"/>
                                  </p:stCondLst>
                                  <p:childTnLst>
                                    <p:set>
                                      <p:cBhvr>
                                        <p:cTn id="18" dur="1" fill="hold">
                                          <p:stCondLst>
                                            <p:cond delay="0"/>
                                          </p:stCondLst>
                                        </p:cTn>
                                        <p:tgtEl>
                                          <p:spTgt spid="7"/>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15"/>
                                        </p:tgtEl>
                                        <p:attrNameLst>
                                          <p:attrName>style.visibility</p:attrName>
                                        </p:attrNameLst>
                                      </p:cBhvr>
                                      <p:to>
                                        <p:strVal val="hidden"/>
                                      </p:to>
                                    </p:set>
                                  </p:childTnLst>
                                </p:cTn>
                              </p:par>
                              <p:par>
                                <p:cTn id="21" presetID="1" presetClass="exit"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par>
                                <p:cTn id="29" presetID="1" presetClass="exit" presetSubtype="0" fill="hold" nodeType="withEffect">
                                  <p:stCondLst>
                                    <p:cond delay="0"/>
                                  </p:stCondLst>
                                  <p:childTnLst>
                                    <p:set>
                                      <p:cBhvr>
                                        <p:cTn id="30" dur="1" fill="hold">
                                          <p:stCondLst>
                                            <p:cond delay="0"/>
                                          </p:stCondLst>
                                        </p:cTn>
                                        <p:tgtEl>
                                          <p:spTgt spid="18"/>
                                        </p:tgtEl>
                                        <p:attrNameLst>
                                          <p:attrName>style.visibility</p:attrName>
                                        </p:attrNameLst>
                                      </p:cBhvr>
                                      <p:to>
                                        <p:strVal val="hidden"/>
                                      </p:to>
                                    </p:set>
                                  </p:childTnLst>
                                </p:cTn>
                              </p:par>
                              <p:par>
                                <p:cTn id="31" presetID="1" presetClass="exit" presetSubtype="0" fill="hold" grpId="0" nodeType="withEffect">
                                  <p:stCondLst>
                                    <p:cond delay="0"/>
                                  </p:stCondLst>
                                  <p:childTnLst>
                                    <p:set>
                                      <p:cBhvr>
                                        <p:cTn id="32" dur="1" fill="hold">
                                          <p:stCondLst>
                                            <p:cond delay="0"/>
                                          </p:stCondLst>
                                        </p:cTn>
                                        <p:tgtEl>
                                          <p:spTgt spid="2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6" grpId="1"/>
      <p:bldP spid="23" grpId="0"/>
      <p:bldP spid="23" grpId="1"/>
      <p:bldP spid="25"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E7B477AE-1316-4A49-937D-F7596E75491B}"/>
              </a:ext>
            </a:extLst>
          </p:cNvPr>
          <p:cNvSpPr>
            <a:spLocks noGrp="1"/>
          </p:cNvSpPr>
          <p:nvPr>
            <p:ph idx="1"/>
          </p:nvPr>
        </p:nvSpPr>
        <p:spPr>
          <a:xfrm>
            <a:off x="987418" y="3860515"/>
            <a:ext cx="10217161" cy="1885529"/>
          </a:xfrm>
        </p:spPr>
        <p:txBody>
          <a:bodyPr/>
          <a:lstStyle/>
          <a:p>
            <a:r>
              <a:rPr lang="en-US" sz="2400" dirty="0"/>
              <a:t>If you made the lambda from the previous slides, you would get an </a:t>
            </a:r>
            <a:r>
              <a:rPr lang="en-US" sz="2400" dirty="0" err="1"/>
              <a:t>AccessDeniedException</a:t>
            </a:r>
            <a:endParaRPr lang="en-US" sz="2400" dirty="0"/>
          </a:p>
          <a:p>
            <a:r>
              <a:rPr lang="en-US" sz="2400" dirty="0"/>
              <a:t>We need to add permission to the Lambda’s IAM Role to access DynamoDB and Glue</a:t>
            </a:r>
          </a:p>
        </p:txBody>
      </p:sp>
      <p:pic>
        <p:nvPicPr>
          <p:cNvPr id="10" name="Picture 9" descr="IAM.png">
            <a:extLst>
              <a:ext uri="{FF2B5EF4-FFF2-40B4-BE49-F238E27FC236}">
                <a16:creationId xmlns:a16="http://schemas.microsoft.com/office/drawing/2014/main" id="{9782E8D7-AD52-47C3-B2AA-F8BD352619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23602" y="298588"/>
            <a:ext cx="627319" cy="627319"/>
          </a:xfrm>
          <a:prstGeom prst="rect">
            <a:avLst/>
          </a:prstGeom>
          <a:solidFill>
            <a:schemeClr val="bg1"/>
          </a:solidFill>
        </p:spPr>
      </p:pic>
      <p:pic>
        <p:nvPicPr>
          <p:cNvPr id="6" name="Picture 5">
            <a:extLst>
              <a:ext uri="{FF2B5EF4-FFF2-40B4-BE49-F238E27FC236}">
                <a16:creationId xmlns:a16="http://schemas.microsoft.com/office/drawing/2014/main" id="{83BBC547-1230-48D5-90A8-A25C479ED19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3343" y="1421603"/>
            <a:ext cx="11185309" cy="2091909"/>
          </a:xfrm>
          <a:prstGeom prst="rect">
            <a:avLst/>
          </a:prstGeom>
        </p:spPr>
      </p:pic>
      <p:sp>
        <p:nvSpPr>
          <p:cNvPr id="16" name="TextBox 15">
            <a:extLst>
              <a:ext uri="{FF2B5EF4-FFF2-40B4-BE49-F238E27FC236}">
                <a16:creationId xmlns:a16="http://schemas.microsoft.com/office/drawing/2014/main" id="{180682E5-E474-425F-87C7-241278EFA8EA}"/>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Trigger</a:t>
            </a:r>
          </a:p>
        </p:txBody>
      </p:sp>
      <p:cxnSp>
        <p:nvCxnSpPr>
          <p:cNvPr id="18" name="Connector: Elbow 17">
            <a:extLst>
              <a:ext uri="{FF2B5EF4-FFF2-40B4-BE49-F238E27FC236}">
                <a16:creationId xmlns:a16="http://schemas.microsoft.com/office/drawing/2014/main" id="{5E962DB3-0169-4AF4-BBB4-643CA0673A7B}"/>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3E128A3D-CF9E-4AD7-A6FA-E5433FA3329C}"/>
              </a:ext>
            </a:extLst>
          </p:cNvPr>
          <p:cNvSpPr txBox="1"/>
          <p:nvPr/>
        </p:nvSpPr>
        <p:spPr>
          <a:xfrm>
            <a:off x="440267" y="1004340"/>
            <a:ext cx="9381066" cy="369332"/>
          </a:xfrm>
          <a:prstGeom prst="rect">
            <a:avLst/>
          </a:prstGeom>
          <a:noFill/>
        </p:spPr>
        <p:txBody>
          <a:bodyPr wrap="square" rtlCol="0">
            <a:spAutoFit/>
          </a:bodyPr>
          <a:lstStyle/>
          <a:p>
            <a:pPr lvl="1"/>
            <a:r>
              <a:rPr lang="en-US" b="1" dirty="0"/>
              <a:t>IAM Roles determine how a resource can interact with other services</a:t>
            </a:r>
          </a:p>
        </p:txBody>
      </p:sp>
    </p:spTree>
    <p:extLst>
      <p:ext uri="{BB962C8B-B14F-4D97-AF65-F5344CB8AC3E}">
        <p14:creationId xmlns:p14="http://schemas.microsoft.com/office/powerpoint/2010/main" val="87084656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a:extLst>
              <a:ext uri="{FF2B5EF4-FFF2-40B4-BE49-F238E27FC236}">
                <a16:creationId xmlns:a16="http://schemas.microsoft.com/office/drawing/2014/main" id="{C223DF6B-E104-4527-84CE-A2D56E1B194C}"/>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Trigger</a:t>
            </a:r>
          </a:p>
        </p:txBody>
      </p:sp>
      <p:pic>
        <p:nvPicPr>
          <p:cNvPr id="7" name="Picture 6">
            <a:extLst>
              <a:ext uri="{FF2B5EF4-FFF2-40B4-BE49-F238E27FC236}">
                <a16:creationId xmlns:a16="http://schemas.microsoft.com/office/drawing/2014/main" id="{4C3DA95D-DF33-4C0B-9B9F-EE972B3661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70783" y="1448081"/>
            <a:ext cx="8546598" cy="1817847"/>
          </a:xfrm>
          <a:prstGeom prst="rect">
            <a:avLst/>
          </a:prstGeom>
        </p:spPr>
      </p:pic>
      <p:pic>
        <p:nvPicPr>
          <p:cNvPr id="8" name="Content Placeholder 5">
            <a:extLst>
              <a:ext uri="{FF2B5EF4-FFF2-40B4-BE49-F238E27FC236}">
                <a16:creationId xmlns:a16="http://schemas.microsoft.com/office/drawing/2014/main" id="{B6AD230D-9F11-4581-B384-441E16A1DDF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2437" y="3497801"/>
            <a:ext cx="4622800" cy="2643880"/>
          </a:xfrm>
          <a:prstGeom prst="rect">
            <a:avLst/>
          </a:prstGeom>
        </p:spPr>
      </p:pic>
      <p:pic>
        <p:nvPicPr>
          <p:cNvPr id="9" name="Picture 8">
            <a:extLst>
              <a:ext uri="{FF2B5EF4-FFF2-40B4-BE49-F238E27FC236}">
                <a16:creationId xmlns:a16="http://schemas.microsoft.com/office/drawing/2014/main" id="{60E3D064-0BEB-4F72-AE88-E66FF67ED236}"/>
              </a:ext>
            </a:extLst>
          </p:cNvPr>
          <p:cNvPicPr>
            <a:picLocks noChangeAspect="1"/>
          </p:cNvPicPr>
          <p:nvPr/>
        </p:nvPicPr>
        <p:blipFill rotWithShape="1">
          <a:blip r:embed="rId5">
            <a:extLst>
              <a:ext uri="{28A0092B-C50C-407E-A947-70E740481C1C}">
                <a14:useLocalDpi xmlns:a14="http://schemas.microsoft.com/office/drawing/2010/main" val="0"/>
              </a:ext>
            </a:extLst>
          </a:blip>
          <a:srcRect b="8079"/>
          <a:stretch/>
        </p:blipFill>
        <p:spPr>
          <a:xfrm>
            <a:off x="6244082" y="3428999"/>
            <a:ext cx="4714873" cy="3263697"/>
          </a:xfrm>
          <a:prstGeom prst="rect">
            <a:avLst/>
          </a:prstGeom>
        </p:spPr>
      </p:pic>
      <p:cxnSp>
        <p:nvCxnSpPr>
          <p:cNvPr id="11" name="Straight Arrow Connector 10">
            <a:extLst>
              <a:ext uri="{FF2B5EF4-FFF2-40B4-BE49-F238E27FC236}">
                <a16:creationId xmlns:a16="http://schemas.microsoft.com/office/drawing/2014/main" id="{9CA53DC8-3A49-4B26-A55E-3DC43A3F9EFE}"/>
              </a:ext>
            </a:extLst>
          </p:cNvPr>
          <p:cNvCxnSpPr>
            <a:cxnSpLocks/>
          </p:cNvCxnSpPr>
          <p:nvPr/>
        </p:nvCxnSpPr>
        <p:spPr>
          <a:xfrm>
            <a:off x="1132170" y="1509814"/>
            <a:ext cx="1117254" cy="703034"/>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789519F-DB1F-40E2-9688-50982687F08C}"/>
              </a:ext>
            </a:extLst>
          </p:cNvPr>
          <p:cNvCxnSpPr>
            <a:cxnSpLocks/>
          </p:cNvCxnSpPr>
          <p:nvPr/>
        </p:nvCxnSpPr>
        <p:spPr>
          <a:xfrm>
            <a:off x="440267" y="3999910"/>
            <a:ext cx="880788" cy="1290075"/>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5ADD94CF-46D1-4620-8FCB-535B340D20CA}"/>
              </a:ext>
            </a:extLst>
          </p:cNvPr>
          <p:cNvCxnSpPr>
            <a:cxnSpLocks/>
          </p:cNvCxnSpPr>
          <p:nvPr/>
        </p:nvCxnSpPr>
        <p:spPr>
          <a:xfrm flipH="1">
            <a:off x="9619488" y="1381755"/>
            <a:ext cx="1339467" cy="831093"/>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3837104D-14EC-40DF-8B2F-9157FB6C6B97}"/>
              </a:ext>
            </a:extLst>
          </p:cNvPr>
          <p:cNvCxnSpPr>
            <a:cxnSpLocks/>
          </p:cNvCxnSpPr>
          <p:nvPr/>
        </p:nvCxnSpPr>
        <p:spPr>
          <a:xfrm flipH="1">
            <a:off x="9851694" y="4656414"/>
            <a:ext cx="1616106" cy="1639661"/>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9" name="Picture 18" descr="IAM.png">
            <a:extLst>
              <a:ext uri="{FF2B5EF4-FFF2-40B4-BE49-F238E27FC236}">
                <a16:creationId xmlns:a16="http://schemas.microsoft.com/office/drawing/2014/main" id="{AB46B26F-ECBF-4BB7-989C-058CD875B28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23602" y="298588"/>
            <a:ext cx="627319" cy="627319"/>
          </a:xfrm>
          <a:prstGeom prst="rect">
            <a:avLst/>
          </a:prstGeom>
          <a:solidFill>
            <a:schemeClr val="bg1"/>
          </a:solidFill>
        </p:spPr>
      </p:pic>
      <p:cxnSp>
        <p:nvCxnSpPr>
          <p:cNvPr id="22" name="Connector: Elbow 21">
            <a:extLst>
              <a:ext uri="{FF2B5EF4-FFF2-40B4-BE49-F238E27FC236}">
                <a16:creationId xmlns:a16="http://schemas.microsoft.com/office/drawing/2014/main" id="{19CABB97-CB0D-4DF7-8B92-16905369CD72}"/>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AE2B0160-6C5E-457F-ACC7-F4244D0D2C11}"/>
              </a:ext>
            </a:extLst>
          </p:cNvPr>
          <p:cNvSpPr txBox="1"/>
          <p:nvPr/>
        </p:nvSpPr>
        <p:spPr>
          <a:xfrm>
            <a:off x="440267" y="1004340"/>
            <a:ext cx="9381066" cy="369332"/>
          </a:xfrm>
          <a:prstGeom prst="rect">
            <a:avLst/>
          </a:prstGeom>
          <a:noFill/>
        </p:spPr>
        <p:txBody>
          <a:bodyPr wrap="square" rtlCol="0">
            <a:spAutoFit/>
          </a:bodyPr>
          <a:lstStyle/>
          <a:p>
            <a:pPr lvl="1"/>
            <a:r>
              <a:rPr lang="en-US" b="1" dirty="0"/>
              <a:t>IAM Roles determine how a resource can interact with other services</a:t>
            </a:r>
          </a:p>
        </p:txBody>
      </p:sp>
    </p:spTree>
    <p:extLst>
      <p:ext uri="{BB962C8B-B14F-4D97-AF65-F5344CB8AC3E}">
        <p14:creationId xmlns:p14="http://schemas.microsoft.com/office/powerpoint/2010/main" val="547861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xit" presetSubtype="0" fill="hold" nodeType="withEffect">
                                  <p:stCondLst>
                                    <p:cond delay="0"/>
                                  </p:stCondLst>
                                  <p:childTnLst>
                                    <p:set>
                                      <p:cBhvr>
                                        <p:cTn id="10" dur="1" fill="hold">
                                          <p:stCondLst>
                                            <p:cond delay="0"/>
                                          </p:stCondLst>
                                        </p:cTn>
                                        <p:tgtEl>
                                          <p:spTgt spid="13"/>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9FDCF59B-DD82-4CF4-9C51-E5F2F3CB99E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CLOUDFORMATION</a:t>
            </a:r>
          </a:p>
        </p:txBody>
      </p:sp>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p:txBody>
          <a:bodyPr/>
          <a:lstStyle/>
          <a:p>
            <a:r>
              <a:rPr lang="en-US" sz="2400" dirty="0"/>
              <a:t>Template used build the infrastructure for AWS resources</a:t>
            </a:r>
          </a:p>
          <a:p>
            <a:r>
              <a:rPr lang="en-US" sz="2400" dirty="0"/>
              <a:t>Use Case:</a:t>
            </a:r>
          </a:p>
          <a:p>
            <a:pPr lvl="1"/>
            <a:r>
              <a:rPr lang="en-US" sz="2400" dirty="0"/>
              <a:t>Build Glue job through Cloud Formation vs Glue console</a:t>
            </a:r>
          </a:p>
          <a:p>
            <a:pPr lvl="1"/>
            <a:r>
              <a:rPr lang="en-US" sz="2400" dirty="0"/>
              <a:t>Advantages</a:t>
            </a:r>
          </a:p>
          <a:p>
            <a:pPr lvl="2"/>
            <a:r>
              <a:rPr lang="en-US" sz="2400" dirty="0"/>
              <a:t>Easy to modify</a:t>
            </a:r>
          </a:p>
          <a:p>
            <a:pPr lvl="2"/>
            <a:r>
              <a:rPr lang="en-US" sz="2400" dirty="0"/>
              <a:t>Easy to create multiple glue jobs with similar patterns</a:t>
            </a:r>
          </a:p>
          <a:p>
            <a:pPr lvl="2"/>
            <a:r>
              <a:rPr lang="en-US" sz="2400" dirty="0"/>
              <a:t>Easy to delete multiple related resources at once</a:t>
            </a:r>
          </a:p>
          <a:p>
            <a:pPr lvl="2"/>
            <a:r>
              <a:rPr lang="en-US" sz="2400" dirty="0"/>
              <a:t>Easy to deploy to a different account</a:t>
            </a:r>
          </a:p>
          <a:p>
            <a:pPr lvl="4"/>
            <a:endParaRPr lang="en-US" dirty="0"/>
          </a:p>
        </p:txBody>
      </p:sp>
      <p:pic>
        <p:nvPicPr>
          <p:cNvPr id="4" name="Picture 3" descr="CloudFormation.png">
            <a:extLst>
              <a:ext uri="{FF2B5EF4-FFF2-40B4-BE49-F238E27FC236}">
                <a16:creationId xmlns:a16="http://schemas.microsoft.com/office/drawing/2014/main" id="{88DC6007-D91B-433D-B6E5-AFD66E482D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9556" y="355259"/>
            <a:ext cx="661082" cy="661082"/>
          </a:xfrm>
          <a:prstGeom prst="rect">
            <a:avLst/>
          </a:prstGeom>
        </p:spPr>
      </p:pic>
      <p:cxnSp>
        <p:nvCxnSpPr>
          <p:cNvPr id="9" name="Connector: Elbow 8">
            <a:extLst>
              <a:ext uri="{FF2B5EF4-FFF2-40B4-BE49-F238E27FC236}">
                <a16:creationId xmlns:a16="http://schemas.microsoft.com/office/drawing/2014/main" id="{925D948C-841A-43E0-A742-E4F2FB8E770B}"/>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08BF388B-80A9-4FDE-8972-BB26C21BD283}"/>
              </a:ext>
            </a:extLst>
          </p:cNvPr>
          <p:cNvSpPr txBox="1"/>
          <p:nvPr/>
        </p:nvSpPr>
        <p:spPr>
          <a:xfrm>
            <a:off x="440267" y="1004340"/>
            <a:ext cx="9381066" cy="369332"/>
          </a:xfrm>
          <a:prstGeom prst="rect">
            <a:avLst/>
          </a:prstGeom>
          <a:noFill/>
        </p:spPr>
        <p:txBody>
          <a:bodyPr wrap="square" rtlCol="0">
            <a:spAutoFit/>
          </a:bodyPr>
          <a:lstStyle/>
          <a:p>
            <a:pPr lvl="1"/>
            <a:r>
              <a:rPr lang="en-US" b="1" dirty="0"/>
              <a:t>Templates </a:t>
            </a:r>
          </a:p>
        </p:txBody>
      </p:sp>
    </p:spTree>
    <p:extLst>
      <p:ext uri="{BB962C8B-B14F-4D97-AF65-F5344CB8AC3E}">
        <p14:creationId xmlns:p14="http://schemas.microsoft.com/office/powerpoint/2010/main" val="287429718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4D0592BC-43A2-4886-94F1-BED0053FDE50}"/>
              </a:ext>
            </a:extLst>
          </p:cNvPr>
          <p:cNvPicPr>
            <a:picLocks noGrp="1" noChangeAspect="1"/>
          </p:cNvPicPr>
          <p:nvPr>
            <p:ph idx="1"/>
          </p:nvPr>
        </p:nvPicPr>
        <p:blipFill>
          <a:blip r:embed="rId2"/>
          <a:stretch>
            <a:fillRect/>
          </a:stretch>
        </p:blipFill>
        <p:spPr>
          <a:xfrm>
            <a:off x="671327" y="1373672"/>
            <a:ext cx="10633772" cy="5045962"/>
          </a:xfrm>
          <a:prstGeom prst="rect">
            <a:avLst/>
          </a:prstGeom>
        </p:spPr>
      </p:pic>
      <p:sp>
        <p:nvSpPr>
          <p:cNvPr id="8" name="TextBox 7">
            <a:extLst>
              <a:ext uri="{FF2B5EF4-FFF2-40B4-BE49-F238E27FC236}">
                <a16:creationId xmlns:a16="http://schemas.microsoft.com/office/drawing/2014/main" id="{B6962903-75FA-4910-9F98-77ED01DCC39F}"/>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CLOUDFORMATION</a:t>
            </a:r>
          </a:p>
        </p:txBody>
      </p:sp>
      <p:pic>
        <p:nvPicPr>
          <p:cNvPr id="9" name="Picture 8" descr="CloudFormation.png">
            <a:extLst>
              <a:ext uri="{FF2B5EF4-FFF2-40B4-BE49-F238E27FC236}">
                <a16:creationId xmlns:a16="http://schemas.microsoft.com/office/drawing/2014/main" id="{334F2033-7F56-48FE-97E9-316DFAA8FB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69556" y="355259"/>
            <a:ext cx="661082" cy="661082"/>
          </a:xfrm>
          <a:prstGeom prst="rect">
            <a:avLst/>
          </a:prstGeom>
        </p:spPr>
      </p:pic>
      <p:cxnSp>
        <p:nvCxnSpPr>
          <p:cNvPr id="10" name="Connector: Elbow 9">
            <a:extLst>
              <a:ext uri="{FF2B5EF4-FFF2-40B4-BE49-F238E27FC236}">
                <a16:creationId xmlns:a16="http://schemas.microsoft.com/office/drawing/2014/main" id="{3C09F222-9372-462F-AA59-61E4C35E7401}"/>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9158B8AC-868B-40AC-9F6F-5251A073AB90}"/>
              </a:ext>
            </a:extLst>
          </p:cNvPr>
          <p:cNvSpPr txBox="1"/>
          <p:nvPr/>
        </p:nvSpPr>
        <p:spPr>
          <a:xfrm>
            <a:off x="440267" y="1004340"/>
            <a:ext cx="9381066" cy="369332"/>
          </a:xfrm>
          <a:prstGeom prst="rect">
            <a:avLst/>
          </a:prstGeom>
          <a:noFill/>
        </p:spPr>
        <p:txBody>
          <a:bodyPr wrap="square" rtlCol="0">
            <a:spAutoFit/>
          </a:bodyPr>
          <a:lstStyle/>
          <a:p>
            <a:pPr lvl="1"/>
            <a:r>
              <a:rPr lang="en-US" b="1" dirty="0"/>
              <a:t>Templates </a:t>
            </a:r>
          </a:p>
        </p:txBody>
      </p:sp>
    </p:spTree>
    <p:extLst>
      <p:ext uri="{BB962C8B-B14F-4D97-AF65-F5344CB8AC3E}">
        <p14:creationId xmlns:p14="http://schemas.microsoft.com/office/powerpoint/2010/main" val="329855985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6A9B580-5D10-40B9-AD67-C25085B903AD}"/>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2" name="Connector: Elbow 11">
            <a:extLst>
              <a:ext uri="{FF2B5EF4-FFF2-40B4-BE49-F238E27FC236}">
                <a16:creationId xmlns:a16="http://schemas.microsoft.com/office/drawing/2014/main" id="{79B03182-E6AD-4932-8A20-2AEE977A44E9}"/>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3789BF1F-AFE1-4AEF-97AE-434008E13EBE}"/>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5" name="Picture 14">
            <a:extLst>
              <a:ext uri="{FF2B5EF4-FFF2-40B4-BE49-F238E27FC236}">
                <a16:creationId xmlns:a16="http://schemas.microsoft.com/office/drawing/2014/main" id="{1A4D6646-9C6C-4FC0-AD50-8C49A6718F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5519" y="1949661"/>
            <a:ext cx="10115550" cy="4610100"/>
          </a:xfrm>
          <a:prstGeom prst="rect">
            <a:avLst/>
          </a:prstGeom>
        </p:spPr>
      </p:pic>
    </p:spTree>
    <p:extLst>
      <p:ext uri="{BB962C8B-B14F-4D97-AF65-F5344CB8AC3E}">
        <p14:creationId xmlns:p14="http://schemas.microsoft.com/office/powerpoint/2010/main" val="364665833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a:xfrm>
            <a:off x="2163826" y="2467436"/>
            <a:ext cx="7864348" cy="3316144"/>
          </a:xfrm>
        </p:spPr>
        <p:txBody>
          <a:bodyPr>
            <a:normAutofit/>
          </a:bodyPr>
          <a:lstStyle/>
          <a:p>
            <a:r>
              <a:rPr lang="en-US" sz="3000" dirty="0"/>
              <a:t>Cloud based Business Intelligence reporting tool </a:t>
            </a:r>
          </a:p>
          <a:p>
            <a:r>
              <a:rPr lang="en-US" sz="3000" dirty="0"/>
              <a:t>Build Reports from</a:t>
            </a:r>
          </a:p>
          <a:p>
            <a:pPr lvl="1"/>
            <a:r>
              <a:rPr lang="en-US" sz="2800" dirty="0"/>
              <a:t>Files in s3</a:t>
            </a:r>
          </a:p>
          <a:p>
            <a:pPr lvl="1"/>
            <a:r>
              <a:rPr lang="en-US" sz="2800" dirty="0"/>
              <a:t>Redshift </a:t>
            </a:r>
          </a:p>
          <a:p>
            <a:pPr lvl="1"/>
            <a:r>
              <a:rPr lang="en-US" sz="2800" dirty="0"/>
              <a:t>Athena</a:t>
            </a:r>
          </a:p>
          <a:p>
            <a:pPr marL="274320" lvl="1" indent="0">
              <a:buNone/>
            </a:pPr>
            <a:endParaRPr lang="en-US" sz="2800" dirty="0"/>
          </a:p>
          <a:p>
            <a:pPr lvl="3"/>
            <a:endParaRPr lang="en-US" dirty="0"/>
          </a:p>
        </p:txBody>
      </p:sp>
      <p:pic>
        <p:nvPicPr>
          <p:cNvPr id="8" name="Picture 7">
            <a:extLst>
              <a:ext uri="{FF2B5EF4-FFF2-40B4-BE49-F238E27FC236}">
                <a16:creationId xmlns:a16="http://schemas.microsoft.com/office/drawing/2014/main" id="{C43C0F97-E4EC-49F9-9971-96E9DD95AC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
        <p:nvSpPr>
          <p:cNvPr id="9" name="TextBox 8">
            <a:extLst>
              <a:ext uri="{FF2B5EF4-FFF2-40B4-BE49-F238E27FC236}">
                <a16:creationId xmlns:a16="http://schemas.microsoft.com/office/drawing/2014/main" id="{5B0A045B-1199-4220-A5DC-64900A90626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0" name="Connector: Elbow 9">
            <a:extLst>
              <a:ext uri="{FF2B5EF4-FFF2-40B4-BE49-F238E27FC236}">
                <a16:creationId xmlns:a16="http://schemas.microsoft.com/office/drawing/2014/main" id="{E056A7D5-61F9-40D6-A80E-47AE79DA468C}"/>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B42BB511-EF75-4EB5-B14F-F2FA9F0C755E}"/>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spTree>
    <p:extLst>
      <p:ext uri="{BB962C8B-B14F-4D97-AF65-F5344CB8AC3E}">
        <p14:creationId xmlns:p14="http://schemas.microsoft.com/office/powerpoint/2010/main" val="27328136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B9915A8-3BFD-42B8-BEBA-BFD7E9F648C2}"/>
              </a:ext>
            </a:extLst>
          </p:cNvPr>
          <p:cNvPicPr>
            <a:picLocks noChangeAspect="1"/>
          </p:cNvPicPr>
          <p:nvPr/>
        </p:nvPicPr>
        <p:blipFill>
          <a:blip r:embed="rId2"/>
          <a:stretch>
            <a:fillRect/>
          </a:stretch>
        </p:blipFill>
        <p:spPr>
          <a:xfrm>
            <a:off x="10363200" y="4900221"/>
            <a:ext cx="1828800" cy="1828800"/>
          </a:xfrm>
          <a:prstGeom prst="rect">
            <a:avLst/>
          </a:prstGeom>
        </p:spPr>
      </p:pic>
      <p:sp>
        <p:nvSpPr>
          <p:cNvPr id="3" name="Content Placeholder 2">
            <a:extLst>
              <a:ext uri="{FF2B5EF4-FFF2-40B4-BE49-F238E27FC236}">
                <a16:creationId xmlns:a16="http://schemas.microsoft.com/office/drawing/2014/main" id="{3A02917A-B759-4CDB-BA57-2B0A8A8FF9C2}"/>
              </a:ext>
            </a:extLst>
          </p:cNvPr>
          <p:cNvSpPr>
            <a:spLocks noGrp="1"/>
          </p:cNvSpPr>
          <p:nvPr>
            <p:ph idx="1"/>
          </p:nvPr>
        </p:nvSpPr>
        <p:spPr>
          <a:xfrm>
            <a:off x="888671" y="1763829"/>
            <a:ext cx="10058400" cy="4050792"/>
          </a:xfrm>
        </p:spPr>
        <p:txBody>
          <a:bodyPr>
            <a:normAutofit lnSpcReduction="10000"/>
          </a:bodyPr>
          <a:lstStyle/>
          <a:p>
            <a:r>
              <a:rPr lang="en-US" sz="2400" dirty="0"/>
              <a:t>Setup Redshift Cluster</a:t>
            </a:r>
          </a:p>
          <a:p>
            <a:r>
              <a:rPr lang="en-US" sz="2400" dirty="0"/>
              <a:t>S3 bucket for storing the file</a:t>
            </a:r>
          </a:p>
          <a:p>
            <a:r>
              <a:rPr lang="en-US" sz="2400" dirty="0"/>
              <a:t>Athena table to access data in file</a:t>
            </a:r>
          </a:p>
          <a:p>
            <a:r>
              <a:rPr lang="en-US" sz="2400" dirty="0"/>
              <a:t>Glue connection</a:t>
            </a:r>
          </a:p>
          <a:p>
            <a:r>
              <a:rPr lang="en-US" sz="2400" dirty="0"/>
              <a:t>Glue job</a:t>
            </a:r>
          </a:p>
          <a:p>
            <a:r>
              <a:rPr lang="en-US" sz="2400" dirty="0"/>
              <a:t>Redshift connection</a:t>
            </a:r>
          </a:p>
          <a:p>
            <a:r>
              <a:rPr lang="en-US" sz="2400" dirty="0"/>
              <a:t>Redshift tables</a:t>
            </a:r>
          </a:p>
          <a:p>
            <a:r>
              <a:rPr lang="en-US" sz="2400" dirty="0"/>
              <a:t>Run glue job</a:t>
            </a:r>
          </a:p>
          <a:p>
            <a:r>
              <a:rPr lang="en-US" sz="2400" dirty="0" err="1"/>
              <a:t>QuickSight</a:t>
            </a:r>
            <a:endParaRPr lang="en-US" sz="2400" dirty="0"/>
          </a:p>
          <a:p>
            <a:endParaRPr lang="en-US" dirty="0"/>
          </a:p>
        </p:txBody>
      </p:sp>
      <p:sp>
        <p:nvSpPr>
          <p:cNvPr id="6" name="TextBox 5">
            <a:extLst>
              <a:ext uri="{FF2B5EF4-FFF2-40B4-BE49-F238E27FC236}">
                <a16:creationId xmlns:a16="http://schemas.microsoft.com/office/drawing/2014/main" id="{239E3E83-F9C5-40CF-BFCC-633F4BF40E44}"/>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Tutorial Overview</a:t>
            </a:r>
          </a:p>
        </p:txBody>
      </p:sp>
    </p:spTree>
    <p:extLst>
      <p:ext uri="{BB962C8B-B14F-4D97-AF65-F5344CB8AC3E}">
        <p14:creationId xmlns:p14="http://schemas.microsoft.com/office/powerpoint/2010/main" val="153355341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a:xfrm>
            <a:off x="2163826" y="2467436"/>
            <a:ext cx="7864348" cy="3316144"/>
          </a:xfrm>
        </p:spPr>
        <p:txBody>
          <a:bodyPr>
            <a:normAutofit/>
          </a:bodyPr>
          <a:lstStyle/>
          <a:p>
            <a:pPr marL="274320" lvl="1" indent="0">
              <a:buNone/>
            </a:pPr>
            <a:endParaRPr lang="en-US" sz="2800" dirty="0"/>
          </a:p>
          <a:p>
            <a:pPr lvl="3"/>
            <a:endParaRPr lang="en-US" dirty="0"/>
          </a:p>
        </p:txBody>
      </p:sp>
      <p:pic>
        <p:nvPicPr>
          <p:cNvPr id="2" name="Picture 1">
            <a:extLst>
              <a:ext uri="{FF2B5EF4-FFF2-40B4-BE49-F238E27FC236}">
                <a16:creationId xmlns:a16="http://schemas.microsoft.com/office/drawing/2014/main" id="{A7D67A88-A740-4223-9075-B8B5D5A193A5}"/>
              </a:ext>
            </a:extLst>
          </p:cNvPr>
          <p:cNvPicPr>
            <a:picLocks noChangeAspect="1"/>
          </p:cNvPicPr>
          <p:nvPr/>
        </p:nvPicPr>
        <p:blipFill>
          <a:blip r:embed="rId2"/>
          <a:stretch>
            <a:fillRect/>
          </a:stretch>
        </p:blipFill>
        <p:spPr>
          <a:xfrm>
            <a:off x="462844" y="1567040"/>
            <a:ext cx="9764889" cy="5012629"/>
          </a:xfrm>
          <a:prstGeom prst="rect">
            <a:avLst/>
          </a:prstGeom>
        </p:spPr>
      </p:pic>
      <p:sp>
        <p:nvSpPr>
          <p:cNvPr id="9" name="TextBox 8">
            <a:extLst>
              <a:ext uri="{FF2B5EF4-FFF2-40B4-BE49-F238E27FC236}">
                <a16:creationId xmlns:a16="http://schemas.microsoft.com/office/drawing/2014/main" id="{A825581D-D429-4546-8972-364A9C7ACCC7}"/>
              </a:ext>
            </a:extLst>
          </p:cNvPr>
          <p:cNvSpPr txBox="1"/>
          <p:nvPr/>
        </p:nvSpPr>
        <p:spPr>
          <a:xfrm>
            <a:off x="440267" y="239247"/>
            <a:ext cx="3022024" cy="923330"/>
          </a:xfrm>
          <a:prstGeom prst="rect">
            <a:avLst/>
          </a:prstGeom>
          <a:noFill/>
        </p:spPr>
        <p:txBody>
          <a:bodyPr wrap="square" rtlCol="0">
            <a:spAutoFit/>
          </a:bodyPr>
          <a:lstStyle/>
          <a:p>
            <a:r>
              <a:rPr lang="en-US" sz="5400" dirty="0">
                <a:latin typeface="+mj-lt"/>
              </a:rPr>
              <a:t>QUICKSIGHT</a:t>
            </a:r>
          </a:p>
        </p:txBody>
      </p:sp>
      <p:cxnSp>
        <p:nvCxnSpPr>
          <p:cNvPr id="10" name="Connector: Elbow 9">
            <a:extLst>
              <a:ext uri="{FF2B5EF4-FFF2-40B4-BE49-F238E27FC236}">
                <a16:creationId xmlns:a16="http://schemas.microsoft.com/office/drawing/2014/main" id="{307F59B5-0DCC-4F20-9087-249346AD1EFD}"/>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B1BB3615-1D12-4C1B-9FF3-2C58064F8F51}"/>
              </a:ext>
            </a:extLst>
          </p:cNvPr>
          <p:cNvSpPr txBox="1"/>
          <p:nvPr/>
        </p:nvSpPr>
        <p:spPr>
          <a:xfrm>
            <a:off x="440267" y="1064383"/>
            <a:ext cx="4193877" cy="369332"/>
          </a:xfrm>
          <a:prstGeom prst="rect">
            <a:avLst/>
          </a:prstGeom>
          <a:noFill/>
        </p:spPr>
        <p:txBody>
          <a:bodyPr wrap="square" rtlCol="0">
            <a:spAutoFit/>
          </a:bodyPr>
          <a:lstStyle/>
          <a:p>
            <a:pPr lvl="1"/>
            <a:r>
              <a:rPr lang="en-US" b="1" dirty="0"/>
              <a:t>AWS Business Intelligence Tool</a:t>
            </a:r>
          </a:p>
        </p:txBody>
      </p:sp>
      <p:pic>
        <p:nvPicPr>
          <p:cNvPr id="12" name="Picture 11">
            <a:extLst>
              <a:ext uri="{FF2B5EF4-FFF2-40B4-BE49-F238E27FC236}">
                <a16:creationId xmlns:a16="http://schemas.microsoft.com/office/drawing/2014/main" id="{72D37AB5-9002-4485-8E54-8332ABCC36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Tree>
    <p:extLst>
      <p:ext uri="{BB962C8B-B14F-4D97-AF65-F5344CB8AC3E}">
        <p14:creationId xmlns:p14="http://schemas.microsoft.com/office/powerpoint/2010/main" val="243216436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a:xfrm>
            <a:off x="440267" y="1987713"/>
            <a:ext cx="8891944" cy="4050792"/>
          </a:xfrm>
        </p:spPr>
        <p:txBody>
          <a:bodyPr/>
          <a:lstStyle/>
          <a:p>
            <a:pPr marL="0" indent="0">
              <a:buNone/>
            </a:pPr>
            <a:endParaRPr lang="en-US" dirty="0"/>
          </a:p>
          <a:p>
            <a:pPr marL="0" indent="0">
              <a:buNone/>
            </a:pPr>
            <a:r>
              <a:rPr lang="en-US" sz="3200" dirty="0"/>
              <a:t>Create Analysis</a:t>
            </a:r>
          </a:p>
          <a:p>
            <a:pPr marL="617220" lvl="1" indent="-342900">
              <a:buFont typeface="+mj-lt"/>
              <a:buAutoNum type="arabicPeriod"/>
            </a:pPr>
            <a:r>
              <a:rPr lang="en-US" sz="2600" dirty="0"/>
              <a:t>Create data set</a:t>
            </a:r>
          </a:p>
          <a:p>
            <a:pPr marL="617220" lvl="1" indent="-342900">
              <a:buFont typeface="+mj-lt"/>
              <a:buAutoNum type="arabicPeriod"/>
            </a:pPr>
            <a:r>
              <a:rPr lang="en-US" sz="2600" dirty="0"/>
              <a:t>Select data set</a:t>
            </a:r>
          </a:p>
          <a:p>
            <a:pPr marL="617220" lvl="1" indent="-342900">
              <a:buFont typeface="+mj-lt"/>
              <a:buAutoNum type="arabicPeriod"/>
            </a:pPr>
            <a:r>
              <a:rPr lang="en-US" sz="2600" dirty="0"/>
              <a:t>Select fields</a:t>
            </a:r>
          </a:p>
          <a:p>
            <a:pPr marL="617220" lvl="1" indent="-342900">
              <a:buFont typeface="+mj-lt"/>
              <a:buAutoNum type="arabicPeriod"/>
            </a:pPr>
            <a:r>
              <a:rPr lang="en-US" sz="2600" dirty="0"/>
              <a:t>Set field format</a:t>
            </a:r>
          </a:p>
          <a:p>
            <a:pPr marL="617220" lvl="1" indent="-342900">
              <a:buFont typeface="+mj-lt"/>
              <a:buAutoNum type="arabicPeriod"/>
            </a:pPr>
            <a:r>
              <a:rPr lang="en-US" sz="2600" dirty="0"/>
              <a:t>Add drill down layer</a:t>
            </a:r>
          </a:p>
          <a:p>
            <a:pPr marL="617220" lvl="1" indent="-342900">
              <a:buFont typeface="+mj-lt"/>
              <a:buAutoNum type="arabicPeriod"/>
            </a:pPr>
            <a:r>
              <a:rPr lang="en-US" sz="2600" dirty="0"/>
              <a:t>Select/change visual type 	</a:t>
            </a:r>
          </a:p>
          <a:p>
            <a:pPr marL="617220" lvl="1" indent="-342900">
              <a:buFont typeface="+mj-lt"/>
              <a:buAutoNum type="arabicPeriod"/>
            </a:pPr>
            <a:r>
              <a:rPr lang="en-US" sz="2600" dirty="0"/>
              <a:t>Publish to the dashboard			</a:t>
            </a:r>
          </a:p>
          <a:p>
            <a:pPr marL="822960" lvl="3" indent="0">
              <a:buNone/>
            </a:pPr>
            <a:endParaRPr lang="en-US" dirty="0"/>
          </a:p>
        </p:txBody>
      </p:sp>
      <p:sp>
        <p:nvSpPr>
          <p:cNvPr id="5" name="TextBox 4">
            <a:extLst>
              <a:ext uri="{FF2B5EF4-FFF2-40B4-BE49-F238E27FC236}">
                <a16:creationId xmlns:a16="http://schemas.microsoft.com/office/drawing/2014/main" id="{00C0BE11-584B-4236-B913-7E4758500675}"/>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6" name="Connector: Elbow 5">
            <a:extLst>
              <a:ext uri="{FF2B5EF4-FFF2-40B4-BE49-F238E27FC236}">
                <a16:creationId xmlns:a16="http://schemas.microsoft.com/office/drawing/2014/main" id="{A9C93ADA-EDC2-4937-98B3-556ECB3D05AD}"/>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96D75475-C8C6-4B45-B524-026060C28170}"/>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0" name="Picture 9">
            <a:extLst>
              <a:ext uri="{FF2B5EF4-FFF2-40B4-BE49-F238E27FC236}">
                <a16:creationId xmlns:a16="http://schemas.microsoft.com/office/drawing/2014/main" id="{3C4A305E-87B8-4178-8CC3-5FD978359C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Tree>
    <p:extLst>
      <p:ext uri="{BB962C8B-B14F-4D97-AF65-F5344CB8AC3E}">
        <p14:creationId xmlns:p14="http://schemas.microsoft.com/office/powerpoint/2010/main" val="252725332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8FD4AA77-AEB0-4EAA-8B86-90C39AAA7A1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3" name="Connector: Elbow 12">
            <a:extLst>
              <a:ext uri="{FF2B5EF4-FFF2-40B4-BE49-F238E27FC236}">
                <a16:creationId xmlns:a16="http://schemas.microsoft.com/office/drawing/2014/main" id="{6EF379D2-E315-4E64-AAD8-8296F908266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EF0A069-8D4C-4335-B045-DAD506423363}"/>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5" name="Picture 14">
            <a:extLst>
              <a:ext uri="{FF2B5EF4-FFF2-40B4-BE49-F238E27FC236}">
                <a16:creationId xmlns:a16="http://schemas.microsoft.com/office/drawing/2014/main" id="{229829BC-63FA-4FD4-89B9-2BAAF5A1E2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pic>
        <p:nvPicPr>
          <p:cNvPr id="6" name="Content Placeholder 5">
            <a:extLst>
              <a:ext uri="{FF2B5EF4-FFF2-40B4-BE49-F238E27FC236}">
                <a16:creationId xmlns:a16="http://schemas.microsoft.com/office/drawing/2014/main" id="{1CB49B38-B3EE-4001-AFF7-A4317AE0CB1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040784" y="2182279"/>
            <a:ext cx="7897476" cy="2436357"/>
          </a:xfrm>
          <a:ln>
            <a:solidFill>
              <a:schemeClr val="tx1"/>
            </a:solidFill>
          </a:ln>
        </p:spPr>
      </p:pic>
      <p:sp>
        <p:nvSpPr>
          <p:cNvPr id="17" name="Oval 16">
            <a:extLst>
              <a:ext uri="{FF2B5EF4-FFF2-40B4-BE49-F238E27FC236}">
                <a16:creationId xmlns:a16="http://schemas.microsoft.com/office/drawing/2014/main" id="{2A573762-B986-4B12-9097-72D572686848}"/>
              </a:ext>
            </a:extLst>
          </p:cNvPr>
          <p:cNvSpPr/>
          <p:nvPr/>
        </p:nvSpPr>
        <p:spPr>
          <a:xfrm>
            <a:off x="5130800" y="3465575"/>
            <a:ext cx="2016234" cy="501869"/>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8658035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8FD4AA77-AEB0-4EAA-8B86-90C39AAA7A1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3" name="Connector: Elbow 12">
            <a:extLst>
              <a:ext uri="{FF2B5EF4-FFF2-40B4-BE49-F238E27FC236}">
                <a16:creationId xmlns:a16="http://schemas.microsoft.com/office/drawing/2014/main" id="{6EF379D2-E315-4E64-AAD8-8296F908266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EF0A069-8D4C-4335-B045-DAD506423363}"/>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5" name="Picture 14">
            <a:extLst>
              <a:ext uri="{FF2B5EF4-FFF2-40B4-BE49-F238E27FC236}">
                <a16:creationId xmlns:a16="http://schemas.microsoft.com/office/drawing/2014/main" id="{229829BC-63FA-4FD4-89B9-2BAAF5A1E2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pic>
        <p:nvPicPr>
          <p:cNvPr id="5" name="Content Placeholder 4">
            <a:extLst>
              <a:ext uri="{FF2B5EF4-FFF2-40B4-BE49-F238E27FC236}">
                <a16:creationId xmlns:a16="http://schemas.microsoft.com/office/drawing/2014/main" id="{9DCDBC91-D77C-45D5-BE0F-55D7EBE30889}"/>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255557" y="1728108"/>
            <a:ext cx="6016083" cy="4738382"/>
          </a:xfrm>
          <a:ln>
            <a:solidFill>
              <a:schemeClr val="tx1"/>
            </a:solidFill>
          </a:ln>
        </p:spPr>
      </p:pic>
      <p:sp>
        <p:nvSpPr>
          <p:cNvPr id="12" name="Oval 11">
            <a:extLst>
              <a:ext uri="{FF2B5EF4-FFF2-40B4-BE49-F238E27FC236}">
                <a16:creationId xmlns:a16="http://schemas.microsoft.com/office/drawing/2014/main" id="{A56BD0B8-040D-4F03-9B88-98F4FCD658DE}"/>
              </a:ext>
            </a:extLst>
          </p:cNvPr>
          <p:cNvSpPr/>
          <p:nvPr/>
        </p:nvSpPr>
        <p:spPr>
          <a:xfrm>
            <a:off x="7453586" y="6140669"/>
            <a:ext cx="723462" cy="367861"/>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5840564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8FD4AA77-AEB0-4EAA-8B86-90C39AAA7A1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3" name="Connector: Elbow 12">
            <a:extLst>
              <a:ext uri="{FF2B5EF4-FFF2-40B4-BE49-F238E27FC236}">
                <a16:creationId xmlns:a16="http://schemas.microsoft.com/office/drawing/2014/main" id="{6EF379D2-E315-4E64-AAD8-8296F908266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EF0A069-8D4C-4335-B045-DAD506423363}"/>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5" name="Picture 14">
            <a:extLst>
              <a:ext uri="{FF2B5EF4-FFF2-40B4-BE49-F238E27FC236}">
                <a16:creationId xmlns:a16="http://schemas.microsoft.com/office/drawing/2014/main" id="{229829BC-63FA-4FD4-89B9-2BAAF5A1E2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pic>
        <p:nvPicPr>
          <p:cNvPr id="5" name="Content Placeholder 4">
            <a:extLst>
              <a:ext uri="{FF2B5EF4-FFF2-40B4-BE49-F238E27FC236}">
                <a16:creationId xmlns:a16="http://schemas.microsoft.com/office/drawing/2014/main" id="{6ABE00CE-D3CF-4839-97E5-5984B87D042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539425" y="1520495"/>
            <a:ext cx="6559420" cy="5098258"/>
          </a:xfrm>
          <a:ln>
            <a:solidFill>
              <a:schemeClr val="tx1"/>
            </a:solidFill>
          </a:ln>
        </p:spPr>
      </p:pic>
      <p:sp>
        <p:nvSpPr>
          <p:cNvPr id="12" name="Oval 11">
            <a:extLst>
              <a:ext uri="{FF2B5EF4-FFF2-40B4-BE49-F238E27FC236}">
                <a16:creationId xmlns:a16="http://schemas.microsoft.com/office/drawing/2014/main" id="{5F486511-02AC-4AA3-8857-8E81288F9DCA}"/>
              </a:ext>
            </a:extLst>
          </p:cNvPr>
          <p:cNvSpPr/>
          <p:nvPr/>
        </p:nvSpPr>
        <p:spPr>
          <a:xfrm>
            <a:off x="8252373" y="6229903"/>
            <a:ext cx="723462" cy="325820"/>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494675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8FD4AA77-AEB0-4EAA-8B86-90C39AAA7A1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3" name="Connector: Elbow 12">
            <a:extLst>
              <a:ext uri="{FF2B5EF4-FFF2-40B4-BE49-F238E27FC236}">
                <a16:creationId xmlns:a16="http://schemas.microsoft.com/office/drawing/2014/main" id="{6EF379D2-E315-4E64-AAD8-8296F908266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EF0A069-8D4C-4335-B045-DAD506423363}"/>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5" name="Picture 14">
            <a:extLst>
              <a:ext uri="{FF2B5EF4-FFF2-40B4-BE49-F238E27FC236}">
                <a16:creationId xmlns:a16="http://schemas.microsoft.com/office/drawing/2014/main" id="{229829BC-63FA-4FD4-89B9-2BAAF5A1E2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pic>
        <p:nvPicPr>
          <p:cNvPr id="5" name="Content Placeholder 4">
            <a:extLst>
              <a:ext uri="{FF2B5EF4-FFF2-40B4-BE49-F238E27FC236}">
                <a16:creationId xmlns:a16="http://schemas.microsoft.com/office/drawing/2014/main" id="{C4BB68AC-34D0-44C0-858D-12594DBB62EA}"/>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3438871" y="2258851"/>
            <a:ext cx="4834286" cy="3409445"/>
          </a:xfrm>
          <a:ln>
            <a:solidFill>
              <a:schemeClr val="tx1"/>
            </a:solidFill>
          </a:ln>
        </p:spPr>
      </p:pic>
      <p:sp>
        <p:nvSpPr>
          <p:cNvPr id="12" name="Oval 11">
            <a:extLst>
              <a:ext uri="{FF2B5EF4-FFF2-40B4-BE49-F238E27FC236}">
                <a16:creationId xmlns:a16="http://schemas.microsoft.com/office/drawing/2014/main" id="{8BD934A6-A801-4E72-826F-E480AD6F7870}"/>
              </a:ext>
            </a:extLst>
          </p:cNvPr>
          <p:cNvSpPr/>
          <p:nvPr/>
        </p:nvSpPr>
        <p:spPr>
          <a:xfrm>
            <a:off x="4308589" y="3721608"/>
            <a:ext cx="3645337" cy="1534511"/>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0968506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8FD4AA77-AEB0-4EAA-8B86-90C39AAA7A1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3" name="Connector: Elbow 12">
            <a:extLst>
              <a:ext uri="{FF2B5EF4-FFF2-40B4-BE49-F238E27FC236}">
                <a16:creationId xmlns:a16="http://schemas.microsoft.com/office/drawing/2014/main" id="{6EF379D2-E315-4E64-AAD8-8296F908266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EF0A069-8D4C-4335-B045-DAD506423363}"/>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5" name="Picture 14">
            <a:extLst>
              <a:ext uri="{FF2B5EF4-FFF2-40B4-BE49-F238E27FC236}">
                <a16:creationId xmlns:a16="http://schemas.microsoft.com/office/drawing/2014/main" id="{229829BC-63FA-4FD4-89B9-2BAAF5A1E2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pic>
        <p:nvPicPr>
          <p:cNvPr id="5" name="Content Placeholder 4">
            <a:extLst>
              <a:ext uri="{FF2B5EF4-FFF2-40B4-BE49-F238E27FC236}">
                <a16:creationId xmlns:a16="http://schemas.microsoft.com/office/drawing/2014/main" id="{31451D07-2BA6-47D2-A557-30324BDCD28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407392" y="2614218"/>
            <a:ext cx="4719876" cy="2814604"/>
          </a:xfrm>
          <a:ln>
            <a:solidFill>
              <a:schemeClr val="tx1"/>
            </a:solidFill>
          </a:ln>
        </p:spPr>
      </p:pic>
      <p:sp>
        <p:nvSpPr>
          <p:cNvPr id="16" name="Oval 15">
            <a:extLst>
              <a:ext uri="{FF2B5EF4-FFF2-40B4-BE49-F238E27FC236}">
                <a16:creationId xmlns:a16="http://schemas.microsoft.com/office/drawing/2014/main" id="{4FED725A-AA0C-4954-ACF2-57E8072A0B36}"/>
              </a:ext>
            </a:extLst>
          </p:cNvPr>
          <p:cNvSpPr/>
          <p:nvPr/>
        </p:nvSpPr>
        <p:spPr>
          <a:xfrm>
            <a:off x="3553696" y="3939224"/>
            <a:ext cx="2990635" cy="1185041"/>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4301171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8FD4AA77-AEB0-4EAA-8B86-90C39AAA7A1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3" name="Connector: Elbow 12">
            <a:extLst>
              <a:ext uri="{FF2B5EF4-FFF2-40B4-BE49-F238E27FC236}">
                <a16:creationId xmlns:a16="http://schemas.microsoft.com/office/drawing/2014/main" id="{6EF379D2-E315-4E64-AAD8-8296F908266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EF0A069-8D4C-4335-B045-DAD506423363}"/>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5" name="Picture 14">
            <a:extLst>
              <a:ext uri="{FF2B5EF4-FFF2-40B4-BE49-F238E27FC236}">
                <a16:creationId xmlns:a16="http://schemas.microsoft.com/office/drawing/2014/main" id="{229829BC-63FA-4FD4-89B9-2BAAF5A1E2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pic>
        <p:nvPicPr>
          <p:cNvPr id="5" name="Content Placeholder 4">
            <a:extLst>
              <a:ext uri="{FF2B5EF4-FFF2-40B4-BE49-F238E27FC236}">
                <a16:creationId xmlns:a16="http://schemas.microsoft.com/office/drawing/2014/main" id="{66997643-D341-4DB1-9C50-9CFE0996806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953167" y="1162577"/>
            <a:ext cx="5132653" cy="5458265"/>
          </a:xfrm>
          <a:ln>
            <a:solidFill>
              <a:schemeClr val="tx1"/>
            </a:solidFill>
          </a:ln>
        </p:spPr>
      </p:pic>
      <p:cxnSp>
        <p:nvCxnSpPr>
          <p:cNvPr id="12" name="Straight Arrow Connector 11">
            <a:extLst>
              <a:ext uri="{FF2B5EF4-FFF2-40B4-BE49-F238E27FC236}">
                <a16:creationId xmlns:a16="http://schemas.microsoft.com/office/drawing/2014/main" id="{EC02C586-7632-4F5E-9F5E-716726B85CC8}"/>
              </a:ext>
            </a:extLst>
          </p:cNvPr>
          <p:cNvCxnSpPr>
            <a:cxnSpLocks/>
            <a:stCxn id="33" idx="3"/>
          </p:cNvCxnSpPr>
          <p:nvPr/>
        </p:nvCxnSpPr>
        <p:spPr>
          <a:xfrm flipV="1">
            <a:off x="3480022" y="3921345"/>
            <a:ext cx="2700061" cy="86243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5EDB329D-3503-43E9-9A9C-B941F9536A1F}"/>
              </a:ext>
            </a:extLst>
          </p:cNvPr>
          <p:cNvCxnSpPr>
            <a:cxnSpLocks/>
            <a:stCxn id="27" idx="3"/>
          </p:cNvCxnSpPr>
          <p:nvPr/>
        </p:nvCxnSpPr>
        <p:spPr>
          <a:xfrm>
            <a:off x="3480022" y="3225917"/>
            <a:ext cx="2700061" cy="12688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69411068-0085-4DB0-AED3-A154246D4EB5}"/>
              </a:ext>
            </a:extLst>
          </p:cNvPr>
          <p:cNvCxnSpPr>
            <a:cxnSpLocks/>
            <a:stCxn id="25" idx="3"/>
          </p:cNvCxnSpPr>
          <p:nvPr/>
        </p:nvCxnSpPr>
        <p:spPr>
          <a:xfrm>
            <a:off x="4162097" y="2028019"/>
            <a:ext cx="2017986" cy="12660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8531D979-4625-4301-94A9-C5A9EFDA634E}"/>
              </a:ext>
            </a:extLst>
          </p:cNvPr>
          <p:cNvSpPr txBox="1"/>
          <p:nvPr/>
        </p:nvSpPr>
        <p:spPr>
          <a:xfrm>
            <a:off x="435737" y="1797186"/>
            <a:ext cx="3726360" cy="461665"/>
          </a:xfrm>
          <a:prstGeom prst="rect">
            <a:avLst/>
          </a:prstGeom>
          <a:noFill/>
        </p:spPr>
        <p:txBody>
          <a:bodyPr wrap="square" rtlCol="0">
            <a:spAutoFit/>
          </a:bodyPr>
          <a:lstStyle/>
          <a:p>
            <a:r>
              <a:rPr lang="en-US" sz="2400" dirty="0">
                <a:solidFill>
                  <a:srgbClr val="FF0000"/>
                </a:solidFill>
              </a:rPr>
              <a:t>Give you data set a name</a:t>
            </a:r>
          </a:p>
        </p:txBody>
      </p:sp>
      <p:sp>
        <p:nvSpPr>
          <p:cNvPr id="27" name="TextBox 26">
            <a:extLst>
              <a:ext uri="{FF2B5EF4-FFF2-40B4-BE49-F238E27FC236}">
                <a16:creationId xmlns:a16="http://schemas.microsoft.com/office/drawing/2014/main" id="{5114ACE5-25AA-4B7B-BB43-F95CFC8E64DB}"/>
              </a:ext>
            </a:extLst>
          </p:cNvPr>
          <p:cNvSpPr txBox="1"/>
          <p:nvPr/>
        </p:nvSpPr>
        <p:spPr>
          <a:xfrm>
            <a:off x="435737" y="2625752"/>
            <a:ext cx="3044285" cy="1200329"/>
          </a:xfrm>
          <a:prstGeom prst="rect">
            <a:avLst/>
          </a:prstGeom>
          <a:noFill/>
        </p:spPr>
        <p:txBody>
          <a:bodyPr wrap="square" rtlCol="0">
            <a:spAutoFit/>
          </a:bodyPr>
          <a:lstStyle/>
          <a:p>
            <a:r>
              <a:rPr lang="en-US" sz="2400" dirty="0">
                <a:solidFill>
                  <a:srgbClr val="FF0000"/>
                </a:solidFill>
              </a:rPr>
              <a:t>This is the Redshift endpoint without port number</a:t>
            </a:r>
          </a:p>
        </p:txBody>
      </p:sp>
      <p:cxnSp>
        <p:nvCxnSpPr>
          <p:cNvPr id="31" name="Straight Arrow Connector 30">
            <a:extLst>
              <a:ext uri="{FF2B5EF4-FFF2-40B4-BE49-F238E27FC236}">
                <a16:creationId xmlns:a16="http://schemas.microsoft.com/office/drawing/2014/main" id="{4B12E9A4-7449-4D8F-9FB2-075623485EEC}"/>
              </a:ext>
            </a:extLst>
          </p:cNvPr>
          <p:cNvCxnSpPr>
            <a:cxnSpLocks/>
            <a:stCxn id="33" idx="3"/>
          </p:cNvCxnSpPr>
          <p:nvPr/>
        </p:nvCxnSpPr>
        <p:spPr>
          <a:xfrm flipV="1">
            <a:off x="3480022" y="4544071"/>
            <a:ext cx="2742103" cy="23970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D9ACFDC5-09B4-46BD-8C3D-A7CC1FAB4E81}"/>
              </a:ext>
            </a:extLst>
          </p:cNvPr>
          <p:cNvSpPr txBox="1"/>
          <p:nvPr/>
        </p:nvSpPr>
        <p:spPr>
          <a:xfrm>
            <a:off x="435737" y="4183610"/>
            <a:ext cx="3044285" cy="1200329"/>
          </a:xfrm>
          <a:prstGeom prst="rect">
            <a:avLst/>
          </a:prstGeom>
          <a:noFill/>
        </p:spPr>
        <p:txBody>
          <a:bodyPr wrap="square" rtlCol="0">
            <a:spAutoFit/>
          </a:bodyPr>
          <a:lstStyle/>
          <a:p>
            <a:r>
              <a:rPr lang="en-US" sz="2400" dirty="0">
                <a:solidFill>
                  <a:srgbClr val="FF0000"/>
                </a:solidFill>
              </a:rPr>
              <a:t>This information comes from the Redshift Cluster</a:t>
            </a:r>
          </a:p>
        </p:txBody>
      </p:sp>
      <p:cxnSp>
        <p:nvCxnSpPr>
          <p:cNvPr id="36" name="Straight Arrow Connector 35">
            <a:extLst>
              <a:ext uri="{FF2B5EF4-FFF2-40B4-BE49-F238E27FC236}">
                <a16:creationId xmlns:a16="http://schemas.microsoft.com/office/drawing/2014/main" id="{125AC2FD-ACE7-4A55-A4DB-2720CB422972}"/>
              </a:ext>
            </a:extLst>
          </p:cNvPr>
          <p:cNvCxnSpPr>
            <a:cxnSpLocks/>
            <a:stCxn id="33" idx="3"/>
          </p:cNvCxnSpPr>
          <p:nvPr/>
        </p:nvCxnSpPr>
        <p:spPr>
          <a:xfrm>
            <a:off x="3480022" y="4783775"/>
            <a:ext cx="2742103" cy="360461"/>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1690355E-14D4-4845-A9DB-1C490350986B}"/>
              </a:ext>
            </a:extLst>
          </p:cNvPr>
          <p:cNvCxnSpPr>
            <a:cxnSpLocks/>
            <a:stCxn id="33" idx="3"/>
          </p:cNvCxnSpPr>
          <p:nvPr/>
        </p:nvCxnSpPr>
        <p:spPr>
          <a:xfrm>
            <a:off x="3480022" y="4783775"/>
            <a:ext cx="2742103" cy="95847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3084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par>
                                <p:cTn id="9" presetID="1" presetClass="exit" presetSubtype="0" fill="hold" nodeType="withEffect">
                                  <p:stCondLst>
                                    <p:cond delay="0"/>
                                  </p:stCondLst>
                                  <p:childTnLst>
                                    <p:set>
                                      <p:cBhvr>
                                        <p:cTn id="10" dur="1" fill="hold">
                                          <p:stCondLst>
                                            <p:cond delay="0"/>
                                          </p:stCondLst>
                                        </p:cTn>
                                        <p:tgtEl>
                                          <p:spTgt spid="18"/>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9"/>
                                        </p:tgtEl>
                                        <p:attrNameLst>
                                          <p:attrName>style.visibility</p:attrName>
                                        </p:attrNameLst>
                                      </p:cBhvr>
                                      <p:to>
                                        <p:strVal val="visible"/>
                                      </p:to>
                                    </p:set>
                                  </p:childTnLst>
                                </p:cTn>
                              </p:par>
                              <p:par>
                                <p:cTn id="21" presetID="1" presetClass="exit" presetSubtype="0" fill="hold" nodeType="withEffect">
                                  <p:stCondLst>
                                    <p:cond delay="0"/>
                                  </p:stCondLst>
                                  <p:childTnLst>
                                    <p:set>
                                      <p:cBhvr>
                                        <p:cTn id="22" dur="1" fill="hold">
                                          <p:stCondLst>
                                            <p:cond delay="0"/>
                                          </p:stCondLst>
                                        </p:cTn>
                                        <p:tgtEl>
                                          <p:spTgt spid="16"/>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27"/>
                                        </p:tgtEl>
                                        <p:attrNameLst>
                                          <p:attrName>style.visibility</p:attrName>
                                        </p:attrNameLst>
                                      </p:cBhvr>
                                      <p:to>
                                        <p:strVal val="hidden"/>
                                      </p:to>
                                    </p:set>
                                  </p:childTnLst>
                                </p:cTn>
                              </p:par>
                              <p:par>
                                <p:cTn id="25" presetID="1" presetClass="entr" presetSubtype="0" fill="hold" nodeType="with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7" grpId="0"/>
      <p:bldP spid="27" grpId="1"/>
      <p:bldP spid="33" grpId="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5AD0C22-8A5D-4139-8844-26D9B5A3A771}"/>
              </a:ext>
            </a:extLst>
          </p:cNvPr>
          <p:cNvPicPr>
            <a:picLocks noGrp="1" noChangeAspect="1"/>
          </p:cNvPicPr>
          <p:nvPr>
            <p:ph idx="1"/>
          </p:nvPr>
        </p:nvPicPr>
        <p:blipFill>
          <a:blip r:embed="rId2"/>
          <a:stretch>
            <a:fillRect/>
          </a:stretch>
        </p:blipFill>
        <p:spPr>
          <a:xfrm>
            <a:off x="1403096" y="2722216"/>
            <a:ext cx="7680226" cy="3792884"/>
          </a:xfrm>
          <a:prstGeom prst="rect">
            <a:avLst/>
          </a:prstGeom>
          <a:ln>
            <a:solidFill>
              <a:schemeClr val="tx1"/>
            </a:solidFill>
          </a:ln>
        </p:spPr>
      </p:pic>
      <p:sp>
        <p:nvSpPr>
          <p:cNvPr id="7" name="TextBox 6">
            <a:extLst>
              <a:ext uri="{FF2B5EF4-FFF2-40B4-BE49-F238E27FC236}">
                <a16:creationId xmlns:a16="http://schemas.microsoft.com/office/drawing/2014/main" id="{90180F4D-C715-49B6-91E8-D50DF8AC5478}"/>
              </a:ext>
            </a:extLst>
          </p:cNvPr>
          <p:cNvSpPr txBox="1"/>
          <p:nvPr/>
        </p:nvSpPr>
        <p:spPr>
          <a:xfrm>
            <a:off x="2743200" y="2093976"/>
            <a:ext cx="5718629" cy="461665"/>
          </a:xfrm>
          <a:prstGeom prst="rect">
            <a:avLst/>
          </a:prstGeom>
          <a:noFill/>
        </p:spPr>
        <p:txBody>
          <a:bodyPr wrap="square" rtlCol="0">
            <a:spAutoFit/>
          </a:bodyPr>
          <a:lstStyle/>
          <a:p>
            <a:r>
              <a:rPr lang="en-US" sz="2400" dirty="0">
                <a:solidFill>
                  <a:srgbClr val="FF0000"/>
                </a:solidFill>
              </a:rPr>
              <a:t>Select new Analysis</a:t>
            </a:r>
          </a:p>
        </p:txBody>
      </p:sp>
      <p:cxnSp>
        <p:nvCxnSpPr>
          <p:cNvPr id="11" name="Straight Arrow Connector 10">
            <a:extLst>
              <a:ext uri="{FF2B5EF4-FFF2-40B4-BE49-F238E27FC236}">
                <a16:creationId xmlns:a16="http://schemas.microsoft.com/office/drawing/2014/main" id="{0A74A105-BC5D-44F3-867B-040CAEBA6CC1}"/>
              </a:ext>
            </a:extLst>
          </p:cNvPr>
          <p:cNvCxnSpPr/>
          <p:nvPr/>
        </p:nvCxnSpPr>
        <p:spPr>
          <a:xfrm flipH="1">
            <a:off x="2466340" y="2520586"/>
            <a:ext cx="960120" cy="769972"/>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CE84681B-1227-4151-89F1-230A7E3DD53F}"/>
              </a:ext>
            </a:extLst>
          </p:cNvPr>
          <p:cNvSpPr/>
          <p:nvPr/>
        </p:nvSpPr>
        <p:spPr>
          <a:xfrm>
            <a:off x="1371346" y="3166398"/>
            <a:ext cx="1094994" cy="369332"/>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8FD4AA77-AEB0-4EAA-8B86-90C39AAA7A1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3" name="Connector: Elbow 12">
            <a:extLst>
              <a:ext uri="{FF2B5EF4-FFF2-40B4-BE49-F238E27FC236}">
                <a16:creationId xmlns:a16="http://schemas.microsoft.com/office/drawing/2014/main" id="{6EF379D2-E315-4E64-AAD8-8296F908266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EF0A069-8D4C-4335-B045-DAD506423363}"/>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5" name="Picture 14">
            <a:extLst>
              <a:ext uri="{FF2B5EF4-FFF2-40B4-BE49-F238E27FC236}">
                <a16:creationId xmlns:a16="http://schemas.microsoft.com/office/drawing/2014/main" id="{229829BC-63FA-4FD4-89B9-2BAAF5A1E2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Tree>
    <p:extLst>
      <p:ext uri="{BB962C8B-B14F-4D97-AF65-F5344CB8AC3E}">
        <p14:creationId xmlns:p14="http://schemas.microsoft.com/office/powerpoint/2010/main" val="233502895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EAD642E8-6E50-4A5F-B4E0-D74FCD123091}"/>
              </a:ext>
            </a:extLst>
          </p:cNvPr>
          <p:cNvPicPr>
            <a:picLocks noGrp="1" noChangeAspect="1"/>
          </p:cNvPicPr>
          <p:nvPr>
            <p:ph idx="1"/>
          </p:nvPr>
        </p:nvPicPr>
        <p:blipFill>
          <a:blip r:embed="rId2"/>
          <a:stretch>
            <a:fillRect/>
          </a:stretch>
        </p:blipFill>
        <p:spPr>
          <a:xfrm>
            <a:off x="1216723" y="2463308"/>
            <a:ext cx="8939593" cy="3708892"/>
          </a:xfrm>
          <a:prstGeom prst="rect">
            <a:avLst/>
          </a:prstGeom>
        </p:spPr>
      </p:pic>
      <p:sp>
        <p:nvSpPr>
          <p:cNvPr id="7" name="TextBox 6">
            <a:extLst>
              <a:ext uri="{FF2B5EF4-FFF2-40B4-BE49-F238E27FC236}">
                <a16:creationId xmlns:a16="http://schemas.microsoft.com/office/drawing/2014/main" id="{90180F4D-C715-49B6-91E8-D50DF8AC5478}"/>
              </a:ext>
            </a:extLst>
          </p:cNvPr>
          <p:cNvSpPr txBox="1"/>
          <p:nvPr/>
        </p:nvSpPr>
        <p:spPr>
          <a:xfrm>
            <a:off x="2743200" y="1831086"/>
            <a:ext cx="5718629" cy="461665"/>
          </a:xfrm>
          <a:prstGeom prst="rect">
            <a:avLst/>
          </a:prstGeom>
          <a:noFill/>
        </p:spPr>
        <p:txBody>
          <a:bodyPr wrap="square" rtlCol="0">
            <a:spAutoFit/>
          </a:bodyPr>
          <a:lstStyle/>
          <a:p>
            <a:r>
              <a:rPr lang="en-US" sz="2400" dirty="0">
                <a:solidFill>
                  <a:srgbClr val="FF0000"/>
                </a:solidFill>
              </a:rPr>
              <a:t>Select </a:t>
            </a:r>
            <a:r>
              <a:rPr lang="en-US" sz="2400" dirty="0" err="1">
                <a:solidFill>
                  <a:srgbClr val="FF0000"/>
                </a:solidFill>
              </a:rPr>
              <a:t>product_jds</a:t>
            </a:r>
            <a:r>
              <a:rPr lang="en-US" sz="2400" dirty="0">
                <a:solidFill>
                  <a:srgbClr val="FF0000"/>
                </a:solidFill>
              </a:rPr>
              <a:t> (table in Redshift)</a:t>
            </a:r>
          </a:p>
        </p:txBody>
      </p:sp>
      <p:cxnSp>
        <p:nvCxnSpPr>
          <p:cNvPr id="11" name="Straight Arrow Connector 10">
            <a:extLst>
              <a:ext uri="{FF2B5EF4-FFF2-40B4-BE49-F238E27FC236}">
                <a16:creationId xmlns:a16="http://schemas.microsoft.com/office/drawing/2014/main" id="{0A74A105-BC5D-44F3-867B-040CAEBA6CC1}"/>
              </a:ext>
            </a:extLst>
          </p:cNvPr>
          <p:cNvCxnSpPr>
            <a:cxnSpLocks/>
            <a:stCxn id="7" idx="2"/>
            <a:endCxn id="12" idx="7"/>
          </p:cNvCxnSpPr>
          <p:nvPr/>
        </p:nvCxnSpPr>
        <p:spPr>
          <a:xfrm flipH="1">
            <a:off x="2291725" y="2292751"/>
            <a:ext cx="3310790" cy="75954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CE84681B-1227-4151-89F1-230A7E3DD53F}"/>
              </a:ext>
            </a:extLst>
          </p:cNvPr>
          <p:cNvSpPr/>
          <p:nvPr/>
        </p:nvSpPr>
        <p:spPr>
          <a:xfrm>
            <a:off x="1274000" y="2998208"/>
            <a:ext cx="1192339" cy="369332"/>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a:extLst>
              <a:ext uri="{FF2B5EF4-FFF2-40B4-BE49-F238E27FC236}">
                <a16:creationId xmlns:a16="http://schemas.microsoft.com/office/drawing/2014/main" id="{6DE217E2-D92A-4B77-9F62-1A2D7110AD71}"/>
              </a:ext>
            </a:extLst>
          </p:cNvPr>
          <p:cNvCxnSpPr>
            <a:cxnSpLocks/>
            <a:stCxn id="7" idx="2"/>
          </p:cNvCxnSpPr>
          <p:nvPr/>
        </p:nvCxnSpPr>
        <p:spPr>
          <a:xfrm flipH="1">
            <a:off x="2773173" y="2292751"/>
            <a:ext cx="2829342" cy="158958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A5DC02C9-2BC9-4831-8C2F-01CCFE469C73}"/>
              </a:ext>
            </a:extLst>
          </p:cNvPr>
          <p:cNvSpPr/>
          <p:nvPr/>
        </p:nvSpPr>
        <p:spPr>
          <a:xfrm>
            <a:off x="1216723" y="3882336"/>
            <a:ext cx="3112896" cy="1040574"/>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330AD8DB-2FEC-44AE-B4B8-B568E6041C58}"/>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8" name="Connector: Elbow 17">
            <a:extLst>
              <a:ext uri="{FF2B5EF4-FFF2-40B4-BE49-F238E27FC236}">
                <a16:creationId xmlns:a16="http://schemas.microsoft.com/office/drawing/2014/main" id="{F9DD1986-F1D7-4DBF-AB67-46ADA3DEAC81}"/>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6882369E-7484-448B-AEBC-6C0DE81F55DA}"/>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20" name="Picture 19">
            <a:extLst>
              <a:ext uri="{FF2B5EF4-FFF2-40B4-BE49-F238E27FC236}">
                <a16:creationId xmlns:a16="http://schemas.microsoft.com/office/drawing/2014/main" id="{41FE234F-C8BE-49CE-B463-3BE6487C87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Tree>
    <p:extLst>
      <p:ext uri="{BB962C8B-B14F-4D97-AF65-F5344CB8AC3E}">
        <p14:creationId xmlns:p14="http://schemas.microsoft.com/office/powerpoint/2010/main" val="57956235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3941</TotalTime>
  <Words>3598</Words>
  <Application>Microsoft Office PowerPoint</Application>
  <PresentationFormat>Widescreen</PresentationFormat>
  <Paragraphs>642</Paragraphs>
  <Slides>113</Slides>
  <Notes>29</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113</vt:i4>
      </vt:variant>
    </vt:vector>
  </HeadingPairs>
  <TitlesOfParts>
    <vt:vector size="124" baseType="lpstr">
      <vt:lpstr>MS Mincho</vt:lpstr>
      <vt:lpstr>Abadi</vt:lpstr>
      <vt:lpstr>Arabic Typesetting</vt:lpstr>
      <vt:lpstr>Arial</vt:lpstr>
      <vt:lpstr>Calibri</vt:lpstr>
      <vt:lpstr>Lucida Console</vt:lpstr>
      <vt:lpstr>Rockwell</vt:lpstr>
      <vt:lpstr>Rockwell Condensed</vt:lpstr>
      <vt:lpstr>Simplified Arabic Fixed</vt:lpstr>
      <vt:lpstr>Wingdings</vt:lpstr>
      <vt:lpstr>Wood Type</vt:lpstr>
      <vt:lpstr> Arts &amp; Crafts  with AWS Glue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Jack Silverman</dc:creator>
  <cp:lastModifiedBy>Zhang, James</cp:lastModifiedBy>
  <cp:revision>278</cp:revision>
  <dcterms:created xsi:type="dcterms:W3CDTF">2018-07-27T13:09:52Z</dcterms:created>
  <dcterms:modified xsi:type="dcterms:W3CDTF">2018-08-17T14:05:55Z</dcterms:modified>
</cp:coreProperties>
</file>